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0"/>
  </p:notesMasterIdLst>
  <p:sldIdLst>
    <p:sldId id="256" r:id="rId2"/>
    <p:sldId id="257" r:id="rId3"/>
    <p:sldId id="258" r:id="rId4"/>
    <p:sldId id="259" r:id="rId5"/>
    <p:sldId id="260" r:id="rId6"/>
    <p:sldId id="261" r:id="rId7"/>
    <p:sldId id="270" r:id="rId8"/>
    <p:sldId id="263" r:id="rId9"/>
    <p:sldId id="275" r:id="rId10"/>
    <p:sldId id="271" r:id="rId11"/>
    <p:sldId id="276" r:id="rId12"/>
    <p:sldId id="277" r:id="rId13"/>
    <p:sldId id="278" r:id="rId14"/>
    <p:sldId id="280" r:id="rId15"/>
    <p:sldId id="272" r:id="rId16"/>
    <p:sldId id="279" r:id="rId17"/>
    <p:sldId id="264"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544E4A-830A-B055-0D3A-008507C641E1}" v="4" dt="2023-05-03T22:24:49.892"/>
    <p1510:client id="{295C0172-B127-5167-AA2C-8A5D72FB38C8}" v="35" dt="2023-05-04T22:40:44.526"/>
    <p1510:client id="{39CDAAF0-BEE0-DE4E-42A2-87CEC51844B5}" v="21" dt="2023-05-02T22:23:56.556"/>
    <p1510:client id="{3D89FC38-09E1-9768-5FAF-4D55A99B5A9B}" v="67" dt="2023-05-04T22:44:04.579"/>
    <p1510:client id="{C8C2CAA1-F0AA-4628-AD96-DB9453D4B760}" v="30" dt="2023-05-03T01:30:33.797"/>
    <p1510:client id="{F18A7ACA-5788-494D-9000-64AD5A19743E}" v="265" dt="2023-04-30T22:10:15.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C3F2D2F-CE1D-47C7-91DC-8FA8AA7F0D98}"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C0F2AB06-856F-45EA-AF70-E243306A6CC2}">
      <dgm:prSet/>
      <dgm:spPr/>
      <dgm:t>
        <a:bodyPr/>
        <a:lstStyle/>
        <a:p>
          <a:r>
            <a:rPr lang="en-US"/>
            <a:t>Motivation and Data Set Background </a:t>
          </a:r>
        </a:p>
      </dgm:t>
    </dgm:pt>
    <dgm:pt modelId="{4F3443FE-404E-4365-819C-5BA5280BC650}" type="parTrans" cxnId="{1EE4387B-DC53-40D5-BA01-B0996CEF2463}">
      <dgm:prSet/>
      <dgm:spPr/>
      <dgm:t>
        <a:bodyPr/>
        <a:lstStyle/>
        <a:p>
          <a:endParaRPr lang="en-US"/>
        </a:p>
      </dgm:t>
    </dgm:pt>
    <dgm:pt modelId="{52232DF6-47B7-4FC0-8294-F8A097486E53}" type="sibTrans" cxnId="{1EE4387B-DC53-40D5-BA01-B0996CEF2463}">
      <dgm:prSet/>
      <dgm:spPr/>
      <dgm:t>
        <a:bodyPr/>
        <a:lstStyle/>
        <a:p>
          <a:endParaRPr lang="en-US"/>
        </a:p>
      </dgm:t>
    </dgm:pt>
    <dgm:pt modelId="{EA8834E8-739F-4F52-B8B4-676B60E40597}">
      <dgm:prSet/>
      <dgm:spPr/>
      <dgm:t>
        <a:bodyPr/>
        <a:lstStyle/>
        <a:p>
          <a:r>
            <a:rPr lang="en-US"/>
            <a:t>Questions of Interest</a:t>
          </a:r>
        </a:p>
      </dgm:t>
    </dgm:pt>
    <dgm:pt modelId="{3FCFEB71-756D-4B01-A70B-3016607C89D0}" type="parTrans" cxnId="{28FDCB86-9C42-4A53-8E1F-7391E7817B99}">
      <dgm:prSet/>
      <dgm:spPr/>
      <dgm:t>
        <a:bodyPr/>
        <a:lstStyle/>
        <a:p>
          <a:endParaRPr lang="en-US"/>
        </a:p>
      </dgm:t>
    </dgm:pt>
    <dgm:pt modelId="{534D79EF-3897-4102-9516-FA478B1FC879}" type="sibTrans" cxnId="{28FDCB86-9C42-4A53-8E1F-7391E7817B99}">
      <dgm:prSet/>
      <dgm:spPr/>
      <dgm:t>
        <a:bodyPr/>
        <a:lstStyle/>
        <a:p>
          <a:endParaRPr lang="en-US"/>
        </a:p>
      </dgm:t>
    </dgm:pt>
    <dgm:pt modelId="{A8C5B71A-BDA5-4A7E-B915-08739F905208}">
      <dgm:prSet/>
      <dgm:spPr/>
      <dgm:t>
        <a:bodyPr/>
        <a:lstStyle/>
        <a:p>
          <a:r>
            <a:rPr lang="en-US"/>
            <a:t>Application of Regression Methods</a:t>
          </a:r>
        </a:p>
      </dgm:t>
    </dgm:pt>
    <dgm:pt modelId="{7D113FB5-766A-46F5-B200-A593F0209650}" type="parTrans" cxnId="{4119BC0D-79BA-4812-94B8-977100C43AA3}">
      <dgm:prSet/>
      <dgm:spPr/>
      <dgm:t>
        <a:bodyPr/>
        <a:lstStyle/>
        <a:p>
          <a:endParaRPr lang="en-US"/>
        </a:p>
      </dgm:t>
    </dgm:pt>
    <dgm:pt modelId="{852E50AC-9AF1-49E7-BF5D-9CA693D84C83}" type="sibTrans" cxnId="{4119BC0D-79BA-4812-94B8-977100C43AA3}">
      <dgm:prSet/>
      <dgm:spPr/>
      <dgm:t>
        <a:bodyPr/>
        <a:lstStyle/>
        <a:p>
          <a:endParaRPr lang="en-US"/>
        </a:p>
      </dgm:t>
    </dgm:pt>
    <dgm:pt modelId="{D1B0AF26-38DD-42F5-80FC-A2C069DBE57C}">
      <dgm:prSet/>
      <dgm:spPr/>
      <dgm:t>
        <a:bodyPr/>
        <a:lstStyle/>
        <a:p>
          <a:r>
            <a:rPr lang="en-US"/>
            <a:t>Analysis and Results </a:t>
          </a:r>
        </a:p>
      </dgm:t>
    </dgm:pt>
    <dgm:pt modelId="{EF18D7ED-EAF0-4F67-92F0-11158570497B}" type="parTrans" cxnId="{8164194A-0E3E-450B-99DD-07BAA328F20B}">
      <dgm:prSet/>
      <dgm:spPr/>
      <dgm:t>
        <a:bodyPr/>
        <a:lstStyle/>
        <a:p>
          <a:endParaRPr lang="en-US"/>
        </a:p>
      </dgm:t>
    </dgm:pt>
    <dgm:pt modelId="{A56C6748-2B80-44F7-94E8-2E671AD5E051}" type="sibTrans" cxnId="{8164194A-0E3E-450B-99DD-07BAA328F20B}">
      <dgm:prSet/>
      <dgm:spPr/>
      <dgm:t>
        <a:bodyPr/>
        <a:lstStyle/>
        <a:p>
          <a:endParaRPr lang="en-US"/>
        </a:p>
      </dgm:t>
    </dgm:pt>
    <dgm:pt modelId="{4E9BE7A3-2CEF-4FBA-89E5-C7CA78D1205C}">
      <dgm:prSet/>
      <dgm:spPr/>
      <dgm:t>
        <a:bodyPr/>
        <a:lstStyle/>
        <a:p>
          <a:endParaRPr lang="en-US"/>
        </a:p>
      </dgm:t>
    </dgm:pt>
    <dgm:pt modelId="{F749B5E0-4BD1-4017-9D42-0FBD6BFEDE43}" type="parTrans" cxnId="{BB61B2B0-5A33-4DE9-93D9-084814221ED4}">
      <dgm:prSet/>
      <dgm:spPr/>
      <dgm:t>
        <a:bodyPr/>
        <a:lstStyle/>
        <a:p>
          <a:endParaRPr lang="en-US"/>
        </a:p>
      </dgm:t>
    </dgm:pt>
    <dgm:pt modelId="{85FB20DF-F2A0-416D-A846-CF534D291520}" type="sibTrans" cxnId="{BB61B2B0-5A33-4DE9-93D9-084814221ED4}">
      <dgm:prSet/>
      <dgm:spPr/>
      <dgm:t>
        <a:bodyPr/>
        <a:lstStyle/>
        <a:p>
          <a:endParaRPr lang="en-US"/>
        </a:p>
      </dgm:t>
    </dgm:pt>
    <dgm:pt modelId="{6055C4EC-996A-443A-8C13-61A7BB2A4210}">
      <dgm:prSet phldr="0"/>
      <dgm:spPr/>
      <dgm:t>
        <a:bodyPr/>
        <a:lstStyle/>
        <a:p>
          <a:pPr rtl="0"/>
          <a:r>
            <a:rPr lang="en-US">
              <a:latin typeface="Calibri Light" panose="020F0302020204030204"/>
            </a:rPr>
            <a:t>L.I.N.E. Conditions</a:t>
          </a:r>
        </a:p>
      </dgm:t>
    </dgm:pt>
    <dgm:pt modelId="{020ECF84-6221-47A1-8682-C6BDA96135F8}" type="parTrans" cxnId="{0553A096-51DE-47CC-A7B3-B51470E28F67}">
      <dgm:prSet/>
      <dgm:spPr/>
    </dgm:pt>
    <dgm:pt modelId="{0671A617-5B39-4C63-B936-CDBF0B2F0748}" type="sibTrans" cxnId="{0553A096-51DE-47CC-A7B3-B51470E28F67}">
      <dgm:prSet/>
      <dgm:spPr/>
      <dgm:t>
        <a:bodyPr/>
        <a:lstStyle/>
        <a:p>
          <a:endParaRPr lang="en-US"/>
        </a:p>
      </dgm:t>
    </dgm:pt>
    <dgm:pt modelId="{EAB4B412-292B-4ECF-A82D-3050F98D1930}" type="pres">
      <dgm:prSet presAssocID="{7C3F2D2F-CE1D-47C7-91DC-8FA8AA7F0D98}" presName="outerComposite" presStyleCnt="0">
        <dgm:presLayoutVars>
          <dgm:chMax val="5"/>
          <dgm:dir/>
          <dgm:resizeHandles val="exact"/>
        </dgm:presLayoutVars>
      </dgm:prSet>
      <dgm:spPr/>
    </dgm:pt>
    <dgm:pt modelId="{629E5666-5AE8-4859-923F-801FADC5D930}" type="pres">
      <dgm:prSet presAssocID="{7C3F2D2F-CE1D-47C7-91DC-8FA8AA7F0D98}" presName="dummyMaxCanvas" presStyleCnt="0">
        <dgm:presLayoutVars/>
      </dgm:prSet>
      <dgm:spPr/>
    </dgm:pt>
    <dgm:pt modelId="{33ED5E5F-EFC0-4249-825C-E2A2E9922B83}" type="pres">
      <dgm:prSet presAssocID="{7C3F2D2F-CE1D-47C7-91DC-8FA8AA7F0D98}" presName="FiveNodes_1" presStyleLbl="node1" presStyleIdx="0" presStyleCnt="5">
        <dgm:presLayoutVars>
          <dgm:bulletEnabled val="1"/>
        </dgm:presLayoutVars>
      </dgm:prSet>
      <dgm:spPr/>
    </dgm:pt>
    <dgm:pt modelId="{C9F0C60F-6D1B-44D4-A5A3-521DE821AB9B}" type="pres">
      <dgm:prSet presAssocID="{7C3F2D2F-CE1D-47C7-91DC-8FA8AA7F0D98}" presName="FiveNodes_2" presStyleLbl="node1" presStyleIdx="1" presStyleCnt="5">
        <dgm:presLayoutVars>
          <dgm:bulletEnabled val="1"/>
        </dgm:presLayoutVars>
      </dgm:prSet>
      <dgm:spPr/>
    </dgm:pt>
    <dgm:pt modelId="{AD8E90DD-7423-494A-8BEA-D688B56547FE}" type="pres">
      <dgm:prSet presAssocID="{7C3F2D2F-CE1D-47C7-91DC-8FA8AA7F0D98}" presName="FiveNodes_3" presStyleLbl="node1" presStyleIdx="2" presStyleCnt="5">
        <dgm:presLayoutVars>
          <dgm:bulletEnabled val="1"/>
        </dgm:presLayoutVars>
      </dgm:prSet>
      <dgm:spPr/>
    </dgm:pt>
    <dgm:pt modelId="{D04EE8A0-097D-4B0D-989B-1B7035CB969B}" type="pres">
      <dgm:prSet presAssocID="{7C3F2D2F-CE1D-47C7-91DC-8FA8AA7F0D98}" presName="FiveNodes_4" presStyleLbl="node1" presStyleIdx="3" presStyleCnt="5">
        <dgm:presLayoutVars>
          <dgm:bulletEnabled val="1"/>
        </dgm:presLayoutVars>
      </dgm:prSet>
      <dgm:spPr/>
    </dgm:pt>
    <dgm:pt modelId="{AC4AC271-6BE3-48EE-8269-FE9AD513E9DB}" type="pres">
      <dgm:prSet presAssocID="{7C3F2D2F-CE1D-47C7-91DC-8FA8AA7F0D98}" presName="FiveNodes_5" presStyleLbl="node1" presStyleIdx="4" presStyleCnt="5">
        <dgm:presLayoutVars>
          <dgm:bulletEnabled val="1"/>
        </dgm:presLayoutVars>
      </dgm:prSet>
      <dgm:spPr/>
    </dgm:pt>
    <dgm:pt modelId="{CC49940D-E895-4B81-8B62-319792116695}" type="pres">
      <dgm:prSet presAssocID="{7C3F2D2F-CE1D-47C7-91DC-8FA8AA7F0D98}" presName="FiveConn_1-2" presStyleLbl="fgAccFollowNode1" presStyleIdx="0" presStyleCnt="4">
        <dgm:presLayoutVars>
          <dgm:bulletEnabled val="1"/>
        </dgm:presLayoutVars>
      </dgm:prSet>
      <dgm:spPr/>
    </dgm:pt>
    <dgm:pt modelId="{34C59240-0782-41B6-A1A4-BAADBA2E822A}" type="pres">
      <dgm:prSet presAssocID="{7C3F2D2F-CE1D-47C7-91DC-8FA8AA7F0D98}" presName="FiveConn_2-3" presStyleLbl="fgAccFollowNode1" presStyleIdx="1" presStyleCnt="4">
        <dgm:presLayoutVars>
          <dgm:bulletEnabled val="1"/>
        </dgm:presLayoutVars>
      </dgm:prSet>
      <dgm:spPr/>
    </dgm:pt>
    <dgm:pt modelId="{A918A42F-0DA3-4B9A-BF08-634180B6273F}" type="pres">
      <dgm:prSet presAssocID="{7C3F2D2F-CE1D-47C7-91DC-8FA8AA7F0D98}" presName="FiveConn_3-4" presStyleLbl="fgAccFollowNode1" presStyleIdx="2" presStyleCnt="4">
        <dgm:presLayoutVars>
          <dgm:bulletEnabled val="1"/>
        </dgm:presLayoutVars>
      </dgm:prSet>
      <dgm:spPr/>
    </dgm:pt>
    <dgm:pt modelId="{7DF24055-4126-4FC2-A7AF-46CE0DB80ECA}" type="pres">
      <dgm:prSet presAssocID="{7C3F2D2F-CE1D-47C7-91DC-8FA8AA7F0D98}" presName="FiveConn_4-5" presStyleLbl="fgAccFollowNode1" presStyleIdx="3" presStyleCnt="4">
        <dgm:presLayoutVars>
          <dgm:bulletEnabled val="1"/>
        </dgm:presLayoutVars>
      </dgm:prSet>
      <dgm:spPr/>
    </dgm:pt>
    <dgm:pt modelId="{90DA2E4E-F7E1-4471-A7BA-F1E7433084FE}" type="pres">
      <dgm:prSet presAssocID="{7C3F2D2F-CE1D-47C7-91DC-8FA8AA7F0D98}" presName="FiveNodes_1_text" presStyleLbl="node1" presStyleIdx="4" presStyleCnt="5">
        <dgm:presLayoutVars>
          <dgm:bulletEnabled val="1"/>
        </dgm:presLayoutVars>
      </dgm:prSet>
      <dgm:spPr/>
    </dgm:pt>
    <dgm:pt modelId="{C12EC53B-9B65-41CF-B9B4-C38DABCC14E3}" type="pres">
      <dgm:prSet presAssocID="{7C3F2D2F-CE1D-47C7-91DC-8FA8AA7F0D98}" presName="FiveNodes_2_text" presStyleLbl="node1" presStyleIdx="4" presStyleCnt="5">
        <dgm:presLayoutVars>
          <dgm:bulletEnabled val="1"/>
        </dgm:presLayoutVars>
      </dgm:prSet>
      <dgm:spPr/>
    </dgm:pt>
    <dgm:pt modelId="{4792BABA-BB2F-492D-9493-123ECCE831C4}" type="pres">
      <dgm:prSet presAssocID="{7C3F2D2F-CE1D-47C7-91DC-8FA8AA7F0D98}" presName="FiveNodes_3_text" presStyleLbl="node1" presStyleIdx="4" presStyleCnt="5">
        <dgm:presLayoutVars>
          <dgm:bulletEnabled val="1"/>
        </dgm:presLayoutVars>
      </dgm:prSet>
      <dgm:spPr/>
    </dgm:pt>
    <dgm:pt modelId="{A5FBF371-C7ED-4F71-B508-EE8B868EABE8}" type="pres">
      <dgm:prSet presAssocID="{7C3F2D2F-CE1D-47C7-91DC-8FA8AA7F0D98}" presName="FiveNodes_4_text" presStyleLbl="node1" presStyleIdx="4" presStyleCnt="5">
        <dgm:presLayoutVars>
          <dgm:bulletEnabled val="1"/>
        </dgm:presLayoutVars>
      </dgm:prSet>
      <dgm:spPr/>
    </dgm:pt>
    <dgm:pt modelId="{DC4646F3-7056-4F0F-8F53-02F611C565EB}" type="pres">
      <dgm:prSet presAssocID="{7C3F2D2F-CE1D-47C7-91DC-8FA8AA7F0D98}" presName="FiveNodes_5_text" presStyleLbl="node1" presStyleIdx="4" presStyleCnt="5">
        <dgm:presLayoutVars>
          <dgm:bulletEnabled val="1"/>
        </dgm:presLayoutVars>
      </dgm:prSet>
      <dgm:spPr/>
    </dgm:pt>
  </dgm:ptLst>
  <dgm:cxnLst>
    <dgm:cxn modelId="{4119BC0D-79BA-4812-94B8-977100C43AA3}" srcId="{7C3F2D2F-CE1D-47C7-91DC-8FA8AA7F0D98}" destId="{A8C5B71A-BDA5-4A7E-B915-08739F905208}" srcOrd="3" destOrd="0" parTransId="{7D113FB5-766A-46F5-B200-A593F0209650}" sibTransId="{852E50AC-9AF1-49E7-BF5D-9CA693D84C83}"/>
    <dgm:cxn modelId="{8AB2FE10-D6E4-4576-850D-3FF086042D77}" type="presOf" srcId="{6055C4EC-996A-443A-8C13-61A7BB2A4210}" destId="{AD8E90DD-7423-494A-8BEA-D688B56547FE}" srcOrd="0" destOrd="0" presId="urn:microsoft.com/office/officeart/2005/8/layout/vProcess5"/>
    <dgm:cxn modelId="{90DBB017-B9C4-4BBF-9382-9E0DE5FA6692}" type="presOf" srcId="{852E50AC-9AF1-49E7-BF5D-9CA693D84C83}" destId="{7DF24055-4126-4FC2-A7AF-46CE0DB80ECA}" srcOrd="0" destOrd="0" presId="urn:microsoft.com/office/officeart/2005/8/layout/vProcess5"/>
    <dgm:cxn modelId="{D97DF119-F3F5-4D23-B66C-276A5B7C23E4}" type="presOf" srcId="{A8C5B71A-BDA5-4A7E-B915-08739F905208}" destId="{A5FBF371-C7ED-4F71-B508-EE8B868EABE8}" srcOrd="1" destOrd="0" presId="urn:microsoft.com/office/officeart/2005/8/layout/vProcess5"/>
    <dgm:cxn modelId="{7A82041F-CE6D-4D84-B08B-70F56F64281C}" type="presOf" srcId="{D1B0AF26-38DD-42F5-80FC-A2C069DBE57C}" destId="{DC4646F3-7056-4F0F-8F53-02F611C565EB}" srcOrd="1" destOrd="0" presId="urn:microsoft.com/office/officeart/2005/8/layout/vProcess5"/>
    <dgm:cxn modelId="{25E8BF32-7B87-4B04-BD4A-C4AC5497FDBE}" type="presOf" srcId="{C0F2AB06-856F-45EA-AF70-E243306A6CC2}" destId="{90DA2E4E-F7E1-4471-A7BA-F1E7433084FE}" srcOrd="1" destOrd="0" presId="urn:microsoft.com/office/officeart/2005/8/layout/vProcess5"/>
    <dgm:cxn modelId="{AF4A4434-5B64-4FB6-A873-9483B0047F31}" type="presOf" srcId="{A8C5B71A-BDA5-4A7E-B915-08739F905208}" destId="{D04EE8A0-097D-4B0D-989B-1B7035CB969B}" srcOrd="0" destOrd="0" presId="urn:microsoft.com/office/officeart/2005/8/layout/vProcess5"/>
    <dgm:cxn modelId="{A01A2B5E-30DE-4CEE-823F-368003DE5727}" type="presOf" srcId="{6055C4EC-996A-443A-8C13-61A7BB2A4210}" destId="{4792BABA-BB2F-492D-9493-123ECCE831C4}" srcOrd="1" destOrd="0" presId="urn:microsoft.com/office/officeart/2005/8/layout/vProcess5"/>
    <dgm:cxn modelId="{8164194A-0E3E-450B-99DD-07BAA328F20B}" srcId="{7C3F2D2F-CE1D-47C7-91DC-8FA8AA7F0D98}" destId="{D1B0AF26-38DD-42F5-80FC-A2C069DBE57C}" srcOrd="4" destOrd="0" parTransId="{EF18D7ED-EAF0-4F67-92F0-11158570497B}" sibTransId="{A56C6748-2B80-44F7-94E8-2E671AD5E051}"/>
    <dgm:cxn modelId="{8E81E44D-C298-442D-9163-9D1187830602}" type="presOf" srcId="{D1B0AF26-38DD-42F5-80FC-A2C069DBE57C}" destId="{AC4AC271-6BE3-48EE-8269-FE9AD513E9DB}" srcOrd="0" destOrd="0" presId="urn:microsoft.com/office/officeart/2005/8/layout/vProcess5"/>
    <dgm:cxn modelId="{5BF78E71-4482-430A-B594-6DAC48DDFA19}" type="presOf" srcId="{EA8834E8-739F-4F52-B8B4-676B60E40597}" destId="{C9F0C60F-6D1B-44D4-A5A3-521DE821AB9B}" srcOrd="0" destOrd="0" presId="urn:microsoft.com/office/officeart/2005/8/layout/vProcess5"/>
    <dgm:cxn modelId="{1EE4387B-DC53-40D5-BA01-B0996CEF2463}" srcId="{7C3F2D2F-CE1D-47C7-91DC-8FA8AA7F0D98}" destId="{C0F2AB06-856F-45EA-AF70-E243306A6CC2}" srcOrd="0" destOrd="0" parTransId="{4F3443FE-404E-4365-819C-5BA5280BC650}" sibTransId="{52232DF6-47B7-4FC0-8294-F8A097486E53}"/>
    <dgm:cxn modelId="{8A9C8186-6996-4F77-B8CC-41DD51FF8262}" type="presOf" srcId="{534D79EF-3897-4102-9516-FA478B1FC879}" destId="{34C59240-0782-41B6-A1A4-BAADBA2E822A}" srcOrd="0" destOrd="0" presId="urn:microsoft.com/office/officeart/2005/8/layout/vProcess5"/>
    <dgm:cxn modelId="{28FDCB86-9C42-4A53-8E1F-7391E7817B99}" srcId="{7C3F2D2F-CE1D-47C7-91DC-8FA8AA7F0D98}" destId="{EA8834E8-739F-4F52-B8B4-676B60E40597}" srcOrd="1" destOrd="0" parTransId="{3FCFEB71-756D-4B01-A70B-3016607C89D0}" sibTransId="{534D79EF-3897-4102-9516-FA478B1FC879}"/>
    <dgm:cxn modelId="{0553A096-51DE-47CC-A7B3-B51470E28F67}" srcId="{7C3F2D2F-CE1D-47C7-91DC-8FA8AA7F0D98}" destId="{6055C4EC-996A-443A-8C13-61A7BB2A4210}" srcOrd="2" destOrd="0" parTransId="{020ECF84-6221-47A1-8682-C6BDA96135F8}" sibTransId="{0671A617-5B39-4C63-B936-CDBF0B2F0748}"/>
    <dgm:cxn modelId="{EB74E397-D9F5-42C0-A22E-CDAF8645290E}" type="presOf" srcId="{C0F2AB06-856F-45EA-AF70-E243306A6CC2}" destId="{33ED5E5F-EFC0-4249-825C-E2A2E9922B83}" srcOrd="0" destOrd="0" presId="urn:microsoft.com/office/officeart/2005/8/layout/vProcess5"/>
    <dgm:cxn modelId="{BB61B2B0-5A33-4DE9-93D9-084814221ED4}" srcId="{7C3F2D2F-CE1D-47C7-91DC-8FA8AA7F0D98}" destId="{4E9BE7A3-2CEF-4FBA-89E5-C7CA78D1205C}" srcOrd="5" destOrd="0" parTransId="{F749B5E0-4BD1-4017-9D42-0FBD6BFEDE43}" sibTransId="{85FB20DF-F2A0-416D-A846-CF534D291520}"/>
    <dgm:cxn modelId="{F2B0BDC2-09CE-4AF8-95F3-B9F44D5BA21C}" type="presOf" srcId="{7C3F2D2F-CE1D-47C7-91DC-8FA8AA7F0D98}" destId="{EAB4B412-292B-4ECF-A82D-3050F98D1930}" srcOrd="0" destOrd="0" presId="urn:microsoft.com/office/officeart/2005/8/layout/vProcess5"/>
    <dgm:cxn modelId="{D36626C4-E9CF-4433-8E52-63553317182D}" type="presOf" srcId="{EA8834E8-739F-4F52-B8B4-676B60E40597}" destId="{C12EC53B-9B65-41CF-B9B4-C38DABCC14E3}" srcOrd="1" destOrd="0" presId="urn:microsoft.com/office/officeart/2005/8/layout/vProcess5"/>
    <dgm:cxn modelId="{B86C09C8-586E-460A-A53F-1C4574BB10B3}" type="presOf" srcId="{52232DF6-47B7-4FC0-8294-F8A097486E53}" destId="{CC49940D-E895-4B81-8B62-319792116695}" srcOrd="0" destOrd="0" presId="urn:microsoft.com/office/officeart/2005/8/layout/vProcess5"/>
    <dgm:cxn modelId="{76A758F1-F72B-4ABF-9517-BD03B4EB6500}" type="presOf" srcId="{0671A617-5B39-4C63-B936-CDBF0B2F0748}" destId="{A918A42F-0DA3-4B9A-BF08-634180B6273F}" srcOrd="0" destOrd="0" presId="urn:microsoft.com/office/officeart/2005/8/layout/vProcess5"/>
    <dgm:cxn modelId="{ADFB8854-96C4-423D-B487-44094FD561AC}" type="presParOf" srcId="{EAB4B412-292B-4ECF-A82D-3050F98D1930}" destId="{629E5666-5AE8-4859-923F-801FADC5D930}" srcOrd="0" destOrd="0" presId="urn:microsoft.com/office/officeart/2005/8/layout/vProcess5"/>
    <dgm:cxn modelId="{6F11194D-A9D8-4EA2-98A2-090F9A163C96}" type="presParOf" srcId="{EAB4B412-292B-4ECF-A82D-3050F98D1930}" destId="{33ED5E5F-EFC0-4249-825C-E2A2E9922B83}" srcOrd="1" destOrd="0" presId="urn:microsoft.com/office/officeart/2005/8/layout/vProcess5"/>
    <dgm:cxn modelId="{7E1C5CD7-7DAA-4F1C-A137-158B1DFF8395}" type="presParOf" srcId="{EAB4B412-292B-4ECF-A82D-3050F98D1930}" destId="{C9F0C60F-6D1B-44D4-A5A3-521DE821AB9B}" srcOrd="2" destOrd="0" presId="urn:microsoft.com/office/officeart/2005/8/layout/vProcess5"/>
    <dgm:cxn modelId="{7D7F7688-0FAC-4A53-B021-C777E7DDAA11}" type="presParOf" srcId="{EAB4B412-292B-4ECF-A82D-3050F98D1930}" destId="{AD8E90DD-7423-494A-8BEA-D688B56547FE}" srcOrd="3" destOrd="0" presId="urn:microsoft.com/office/officeart/2005/8/layout/vProcess5"/>
    <dgm:cxn modelId="{33115E88-8676-4968-BCDE-81C290617CEE}" type="presParOf" srcId="{EAB4B412-292B-4ECF-A82D-3050F98D1930}" destId="{D04EE8A0-097D-4B0D-989B-1B7035CB969B}" srcOrd="4" destOrd="0" presId="urn:microsoft.com/office/officeart/2005/8/layout/vProcess5"/>
    <dgm:cxn modelId="{989AD93C-09BE-4E25-A807-697348B52E8D}" type="presParOf" srcId="{EAB4B412-292B-4ECF-A82D-3050F98D1930}" destId="{AC4AC271-6BE3-48EE-8269-FE9AD513E9DB}" srcOrd="5" destOrd="0" presId="urn:microsoft.com/office/officeart/2005/8/layout/vProcess5"/>
    <dgm:cxn modelId="{9F44A2CA-A2FF-455F-91BE-45965EC394A4}" type="presParOf" srcId="{EAB4B412-292B-4ECF-A82D-3050F98D1930}" destId="{CC49940D-E895-4B81-8B62-319792116695}" srcOrd="6" destOrd="0" presId="urn:microsoft.com/office/officeart/2005/8/layout/vProcess5"/>
    <dgm:cxn modelId="{FFD9EA51-C67B-441E-939D-6CC2FDAF8B4A}" type="presParOf" srcId="{EAB4B412-292B-4ECF-A82D-3050F98D1930}" destId="{34C59240-0782-41B6-A1A4-BAADBA2E822A}" srcOrd="7" destOrd="0" presId="urn:microsoft.com/office/officeart/2005/8/layout/vProcess5"/>
    <dgm:cxn modelId="{9F5B9648-5363-4923-8960-CA8AFD54C6DA}" type="presParOf" srcId="{EAB4B412-292B-4ECF-A82D-3050F98D1930}" destId="{A918A42F-0DA3-4B9A-BF08-634180B6273F}" srcOrd="8" destOrd="0" presId="urn:microsoft.com/office/officeart/2005/8/layout/vProcess5"/>
    <dgm:cxn modelId="{9DF9268A-87B0-4A39-B01A-673B479C94C1}" type="presParOf" srcId="{EAB4B412-292B-4ECF-A82D-3050F98D1930}" destId="{7DF24055-4126-4FC2-A7AF-46CE0DB80ECA}" srcOrd="9" destOrd="0" presId="urn:microsoft.com/office/officeart/2005/8/layout/vProcess5"/>
    <dgm:cxn modelId="{27DCFDBB-0D19-4A4E-92CE-BF8D89DA601B}" type="presParOf" srcId="{EAB4B412-292B-4ECF-A82D-3050F98D1930}" destId="{90DA2E4E-F7E1-4471-A7BA-F1E7433084FE}" srcOrd="10" destOrd="0" presId="urn:microsoft.com/office/officeart/2005/8/layout/vProcess5"/>
    <dgm:cxn modelId="{E25F3857-0B2C-4A87-86A4-669140BDE927}" type="presParOf" srcId="{EAB4B412-292B-4ECF-A82D-3050F98D1930}" destId="{C12EC53B-9B65-41CF-B9B4-C38DABCC14E3}" srcOrd="11" destOrd="0" presId="urn:microsoft.com/office/officeart/2005/8/layout/vProcess5"/>
    <dgm:cxn modelId="{111BD68D-D6EC-4113-A2BE-EE679F165794}" type="presParOf" srcId="{EAB4B412-292B-4ECF-A82D-3050F98D1930}" destId="{4792BABA-BB2F-492D-9493-123ECCE831C4}" srcOrd="12" destOrd="0" presId="urn:microsoft.com/office/officeart/2005/8/layout/vProcess5"/>
    <dgm:cxn modelId="{77609CE9-8588-43C7-8814-B93A1F5C1502}" type="presParOf" srcId="{EAB4B412-292B-4ECF-A82D-3050F98D1930}" destId="{A5FBF371-C7ED-4F71-B508-EE8B868EABE8}" srcOrd="13" destOrd="0" presId="urn:microsoft.com/office/officeart/2005/8/layout/vProcess5"/>
    <dgm:cxn modelId="{4263BC06-8905-4ADB-A691-BB5FF776862A}" type="presParOf" srcId="{EAB4B412-292B-4ECF-A82D-3050F98D1930}" destId="{DC4646F3-7056-4F0F-8F53-02F611C565EB}" srcOrd="14"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4" qsCatId="simple" csTypeId="urn:microsoft.com/office/officeart/2005/8/colors/accent6_2" csCatId="accent6" phldr="1"/>
      <dgm:spPr/>
      <dgm:t>
        <a:bodyPr/>
        <a:lstStyle/>
        <a:p>
          <a:endParaRPr lang="en-US"/>
        </a:p>
      </dgm:t>
    </dgm:pt>
    <dgm:pt modelId="{E35B9967-4D13-44FF-800A-47A878411518}">
      <dgm:prSet/>
      <dgm:spPr/>
      <dgm:t>
        <a:bodyPr/>
        <a:lstStyle/>
        <a:p>
          <a:pPr rtl="0"/>
          <a:r>
            <a:rPr lang="en-US"/>
            <a:t>Q2: Is the reduced or full linear regression model best suited to predict housing prices? (General Linear F-Test to check for interactions significance).</a:t>
          </a:r>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3576D593-DA19-426E-AA9E-032F71AE7E35}" type="pres">
      <dgm:prSet presAssocID="{0C63F82B-BE2E-409B-9F77-62DC28FA5FC8}" presName="linear" presStyleCnt="0">
        <dgm:presLayoutVars>
          <dgm:animLvl val="lvl"/>
          <dgm:resizeHandles val="exact"/>
        </dgm:presLayoutVars>
      </dgm:prSet>
      <dgm:spPr/>
    </dgm:pt>
    <dgm:pt modelId="{CBE45743-26E5-444D-88E8-54B827031DD0}" type="pres">
      <dgm:prSet presAssocID="{E35B9967-4D13-44FF-800A-47A878411518}" presName="parentText" presStyleLbl="node1" presStyleIdx="0" presStyleCnt="1">
        <dgm:presLayoutVars>
          <dgm:chMax val="0"/>
          <dgm:bulletEnabled val="1"/>
        </dgm:presLayoutVars>
      </dgm:prSet>
      <dgm:spPr/>
    </dgm:pt>
  </dgm:ptLst>
  <dgm:cxnLst>
    <dgm:cxn modelId="{4CDCB955-88A7-422D-B9AD-F7B6375B27A5}" type="presOf" srcId="{0C63F82B-BE2E-409B-9F77-62DC28FA5FC8}" destId="{3576D593-DA19-426E-AA9E-032F71AE7E35}" srcOrd="0" destOrd="0" presId="urn:microsoft.com/office/officeart/2005/8/layout/vList2"/>
    <dgm:cxn modelId="{2C84FFCA-9BE8-4799-95A9-328C5DF45880}" type="presOf" srcId="{E35B9967-4D13-44FF-800A-47A878411518}" destId="{CBE45743-26E5-444D-88E8-54B827031DD0}"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BDF5621D-02D6-48E9-9B53-148D32325174}" type="presParOf" srcId="{3576D593-DA19-426E-AA9E-032F71AE7E35}" destId="{CBE45743-26E5-444D-88E8-54B827031DD0}"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C63F82B-BE2E-409B-9F77-62DC28FA5FC8}"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D5231A3C-98AD-4E86-9EAD-CD54333C918B}">
      <dgm:prSet phldr="0"/>
      <dgm:spPr/>
      <dgm:t>
        <a:bodyPr/>
        <a:lstStyle/>
        <a:p>
          <a:pPr rtl="0"/>
          <a:r>
            <a:rPr lang="en-US"/>
            <a:t>What is the average house price in the </a:t>
          </a:r>
          <a:r>
            <a:rPr lang="en-US">
              <a:latin typeface="Calibri Light" panose="020F0302020204030204"/>
            </a:rPr>
            <a:t>United</a:t>
          </a:r>
          <a:r>
            <a:rPr lang="en-US"/>
            <a:t> </a:t>
          </a:r>
          <a:r>
            <a:rPr lang="en-US">
              <a:latin typeface="Calibri Light" panose="020F0302020204030204"/>
            </a:rPr>
            <a:t>States</a:t>
          </a:r>
          <a:r>
            <a:rPr lang="en-US"/>
            <a:t> where the average area income is $50,000, average </a:t>
          </a:r>
          <a:r>
            <a:rPr lang="en-US">
              <a:latin typeface="Calibri Light" panose="020F0302020204030204"/>
            </a:rPr>
            <a:t>area</a:t>
          </a:r>
          <a:r>
            <a:rPr lang="en-US"/>
            <a:t> house age is 5, an area population of 35,000 people, and average </a:t>
          </a:r>
          <a:r>
            <a:rPr lang="en-US">
              <a:latin typeface="Calibri Light" panose="020F0302020204030204"/>
            </a:rPr>
            <a:t>area</a:t>
          </a:r>
          <a:r>
            <a:rPr lang="en-US"/>
            <a:t> number of rooms is 6?</a:t>
          </a:r>
          <a:endParaRPr lang="en-US">
            <a:latin typeface="Calibri Light" panose="020F0302020204030204"/>
          </a:endParaRPr>
        </a:p>
      </dgm:t>
    </dgm:pt>
    <dgm:pt modelId="{8E18A5CE-5DF8-45E0-82CB-1C7C6E6F4DE2}" type="parTrans" cxnId="{5CAA0F9D-87BD-46F1-ADEA-13033000350D}">
      <dgm:prSet/>
      <dgm:spPr/>
    </dgm:pt>
    <dgm:pt modelId="{A5DF8208-6A37-4EA2-8404-09DE14BFDF6A}" type="sibTrans" cxnId="{5CAA0F9D-87BD-46F1-ADEA-13033000350D}">
      <dgm:prSet/>
      <dgm:spPr/>
    </dgm:pt>
    <dgm:pt modelId="{33609B4F-2E9F-4720-B0E4-671B144B1F93}" type="pres">
      <dgm:prSet presAssocID="{0C63F82B-BE2E-409B-9F77-62DC28FA5FC8}" presName="vert0" presStyleCnt="0">
        <dgm:presLayoutVars>
          <dgm:dir/>
          <dgm:animOne val="branch"/>
          <dgm:animLvl val="lvl"/>
        </dgm:presLayoutVars>
      </dgm:prSet>
      <dgm:spPr/>
    </dgm:pt>
    <dgm:pt modelId="{275AFA64-F073-410F-B7FA-F0BEEAEB494C}" type="pres">
      <dgm:prSet presAssocID="{D5231A3C-98AD-4E86-9EAD-CD54333C918B}" presName="thickLine" presStyleLbl="alignNode1" presStyleIdx="0" presStyleCnt="1"/>
      <dgm:spPr/>
    </dgm:pt>
    <dgm:pt modelId="{7A665688-8E47-4AC3-8E22-987650DA4F0D}" type="pres">
      <dgm:prSet presAssocID="{D5231A3C-98AD-4E86-9EAD-CD54333C918B}" presName="horz1" presStyleCnt="0"/>
      <dgm:spPr/>
    </dgm:pt>
    <dgm:pt modelId="{82D48625-10A3-4CD1-AF2E-8426F261DB7B}" type="pres">
      <dgm:prSet presAssocID="{D5231A3C-98AD-4E86-9EAD-CD54333C918B}" presName="tx1" presStyleLbl="revTx" presStyleIdx="0" presStyleCnt="1"/>
      <dgm:spPr/>
    </dgm:pt>
    <dgm:pt modelId="{1FA381CD-A7D5-44AA-853B-8D012466E3CC}" type="pres">
      <dgm:prSet presAssocID="{D5231A3C-98AD-4E86-9EAD-CD54333C918B}" presName="vert1" presStyleCnt="0"/>
      <dgm:spPr/>
    </dgm:pt>
  </dgm:ptLst>
  <dgm:cxnLst>
    <dgm:cxn modelId="{5231E17F-3315-458E-8012-055591D10BAF}" type="presOf" srcId="{0C63F82B-BE2E-409B-9F77-62DC28FA5FC8}" destId="{33609B4F-2E9F-4720-B0E4-671B144B1F93}" srcOrd="0" destOrd="0" presId="urn:microsoft.com/office/officeart/2008/layout/LinedList"/>
    <dgm:cxn modelId="{9096F796-17F3-469E-AF9F-4707E155AFFF}" type="presOf" srcId="{D5231A3C-98AD-4E86-9EAD-CD54333C918B}" destId="{82D48625-10A3-4CD1-AF2E-8426F261DB7B}" srcOrd="0" destOrd="0" presId="urn:microsoft.com/office/officeart/2008/layout/LinedList"/>
    <dgm:cxn modelId="{5CAA0F9D-87BD-46F1-ADEA-13033000350D}" srcId="{0C63F82B-BE2E-409B-9F77-62DC28FA5FC8}" destId="{D5231A3C-98AD-4E86-9EAD-CD54333C918B}" srcOrd="0" destOrd="0" parTransId="{8E18A5CE-5DF8-45E0-82CB-1C7C6E6F4DE2}" sibTransId="{A5DF8208-6A37-4EA2-8404-09DE14BFDF6A}"/>
    <dgm:cxn modelId="{4CF76771-6D50-4C3F-9DA3-DAC7F405D852}" type="presParOf" srcId="{33609B4F-2E9F-4720-B0E4-671B144B1F93}" destId="{275AFA64-F073-410F-B7FA-F0BEEAEB494C}" srcOrd="0" destOrd="0" presId="urn:microsoft.com/office/officeart/2008/layout/LinedList"/>
    <dgm:cxn modelId="{CFBD1903-30B8-43F9-8DD0-5AC9DAB96C35}" type="presParOf" srcId="{33609B4F-2E9F-4720-B0E4-671B144B1F93}" destId="{7A665688-8E47-4AC3-8E22-987650DA4F0D}" srcOrd="1" destOrd="0" presId="urn:microsoft.com/office/officeart/2008/layout/LinedList"/>
    <dgm:cxn modelId="{686E73C8-8AC4-4C8F-813F-D25B3F050A39}" type="presParOf" srcId="{7A665688-8E47-4AC3-8E22-987650DA4F0D}" destId="{82D48625-10A3-4CD1-AF2E-8426F261DB7B}" srcOrd="0" destOrd="0" presId="urn:microsoft.com/office/officeart/2008/layout/LinedList"/>
    <dgm:cxn modelId="{8D20BCF1-15CE-4133-BF82-A113F99A99D4}" type="presParOf" srcId="{7A665688-8E47-4AC3-8E22-987650DA4F0D}" destId="{1FA381CD-A7D5-44AA-853B-8D012466E3CC}" srcOrd="1" destOrd="0" presId="urn:microsoft.com/office/officeart/2008/layout/Line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56BF61F-B0F8-4D85-A0F5-558AA1024F0E}" type="doc">
      <dgm:prSet loTypeId="urn:microsoft.com/office/officeart/2008/layout/LinedList" loCatId="list" qsTypeId="urn:microsoft.com/office/officeart/2005/8/quickstyle/simple1" qsCatId="simple" csTypeId="urn:microsoft.com/office/officeart/2005/8/colors/accent5_2" csCatId="accent5"/>
      <dgm:spPr/>
      <dgm:t>
        <a:bodyPr/>
        <a:lstStyle/>
        <a:p>
          <a:endParaRPr lang="en-US"/>
        </a:p>
      </dgm:t>
    </dgm:pt>
    <dgm:pt modelId="{49BF1997-9AC9-4E5F-A90F-B1B7C0D3DFB9}">
      <dgm:prSet/>
      <dgm:spPr/>
      <dgm:t>
        <a:bodyPr/>
        <a:lstStyle/>
        <a:p>
          <a:r>
            <a:rPr lang="en-US"/>
            <a:t>Housing prices in the USA have increased over time and we want to see what kind of variables are most important when looking at purchasing a house as an investment</a:t>
          </a:r>
        </a:p>
      </dgm:t>
    </dgm:pt>
    <dgm:pt modelId="{D7DF3949-8B29-4B3C-9054-A96D52703D6D}" type="parTrans" cxnId="{799B95BD-735F-4CE1-989A-AD87E1A2DA43}">
      <dgm:prSet/>
      <dgm:spPr/>
      <dgm:t>
        <a:bodyPr/>
        <a:lstStyle/>
        <a:p>
          <a:endParaRPr lang="en-US"/>
        </a:p>
      </dgm:t>
    </dgm:pt>
    <dgm:pt modelId="{AD87D9F0-E9FE-4A9A-BACB-12FB688F24C7}" type="sibTrans" cxnId="{799B95BD-735F-4CE1-989A-AD87E1A2DA43}">
      <dgm:prSet/>
      <dgm:spPr/>
      <dgm:t>
        <a:bodyPr/>
        <a:lstStyle/>
        <a:p>
          <a:endParaRPr lang="en-US"/>
        </a:p>
      </dgm:t>
    </dgm:pt>
    <dgm:pt modelId="{620AECFF-609C-4031-8FB2-95D4EEFB0A93}">
      <dgm:prSet/>
      <dgm:spPr/>
      <dgm:t>
        <a:bodyPr/>
        <a:lstStyle/>
        <a:p>
          <a:r>
            <a:rPr lang="en-US"/>
            <a:t>The surrounding neighborhood and city can affect house prices and the data set contains many of those features</a:t>
          </a:r>
        </a:p>
      </dgm:t>
    </dgm:pt>
    <dgm:pt modelId="{3E6D9090-B05B-4A82-9C5B-5CD3205ECA1C}" type="parTrans" cxnId="{CD2AECA1-6B4D-4532-97D3-B1E872B8AD46}">
      <dgm:prSet/>
      <dgm:spPr/>
      <dgm:t>
        <a:bodyPr/>
        <a:lstStyle/>
        <a:p>
          <a:endParaRPr lang="en-US"/>
        </a:p>
      </dgm:t>
    </dgm:pt>
    <dgm:pt modelId="{3EE05F6D-34A3-4E02-A90F-AA26CC50EC64}" type="sibTrans" cxnId="{CD2AECA1-6B4D-4532-97D3-B1E872B8AD46}">
      <dgm:prSet/>
      <dgm:spPr/>
      <dgm:t>
        <a:bodyPr/>
        <a:lstStyle/>
        <a:p>
          <a:endParaRPr lang="en-US"/>
        </a:p>
      </dgm:t>
    </dgm:pt>
    <dgm:pt modelId="{D42456BB-0F8F-4D9F-B194-247D09850B33}">
      <dgm:prSet/>
      <dgm:spPr/>
      <dgm:t>
        <a:bodyPr/>
        <a:lstStyle/>
        <a:p>
          <a:r>
            <a:rPr lang="en-US"/>
            <a:t>The regression model has value when submitting a bid on a house for future homeowners</a:t>
          </a:r>
        </a:p>
      </dgm:t>
    </dgm:pt>
    <dgm:pt modelId="{77A8800B-29D4-4C66-AB9C-237B4B5E9921}" type="parTrans" cxnId="{9A5BD722-5750-4338-B871-28E34388013C}">
      <dgm:prSet/>
      <dgm:spPr/>
      <dgm:t>
        <a:bodyPr/>
        <a:lstStyle/>
        <a:p>
          <a:endParaRPr lang="en-US"/>
        </a:p>
      </dgm:t>
    </dgm:pt>
    <dgm:pt modelId="{F3CDCEB3-CF94-40DC-A297-F1094DE09166}" type="sibTrans" cxnId="{9A5BD722-5750-4338-B871-28E34388013C}">
      <dgm:prSet/>
      <dgm:spPr/>
      <dgm:t>
        <a:bodyPr/>
        <a:lstStyle/>
        <a:p>
          <a:endParaRPr lang="en-US"/>
        </a:p>
      </dgm:t>
    </dgm:pt>
    <dgm:pt modelId="{BFC3FB17-4F77-4725-9EB1-21898E5445A7}" type="pres">
      <dgm:prSet presAssocID="{556BF61F-B0F8-4D85-A0F5-558AA1024F0E}" presName="vert0" presStyleCnt="0">
        <dgm:presLayoutVars>
          <dgm:dir/>
          <dgm:animOne val="branch"/>
          <dgm:animLvl val="lvl"/>
        </dgm:presLayoutVars>
      </dgm:prSet>
      <dgm:spPr/>
    </dgm:pt>
    <dgm:pt modelId="{AFA2AD42-AFA0-4EEB-A873-3FD6318F253F}" type="pres">
      <dgm:prSet presAssocID="{49BF1997-9AC9-4E5F-A90F-B1B7C0D3DFB9}" presName="thickLine" presStyleLbl="alignNode1" presStyleIdx="0" presStyleCnt="3"/>
      <dgm:spPr/>
    </dgm:pt>
    <dgm:pt modelId="{BE078E6A-2158-4294-AD2A-7170EC6D78A7}" type="pres">
      <dgm:prSet presAssocID="{49BF1997-9AC9-4E5F-A90F-B1B7C0D3DFB9}" presName="horz1" presStyleCnt="0"/>
      <dgm:spPr/>
    </dgm:pt>
    <dgm:pt modelId="{A9FAEB28-FFE4-4356-9E94-8691D3E40C7A}" type="pres">
      <dgm:prSet presAssocID="{49BF1997-9AC9-4E5F-A90F-B1B7C0D3DFB9}" presName="tx1" presStyleLbl="revTx" presStyleIdx="0" presStyleCnt="3"/>
      <dgm:spPr/>
    </dgm:pt>
    <dgm:pt modelId="{4DBA47A0-075A-43DB-BC16-77FDB5F5A32C}" type="pres">
      <dgm:prSet presAssocID="{49BF1997-9AC9-4E5F-A90F-B1B7C0D3DFB9}" presName="vert1" presStyleCnt="0"/>
      <dgm:spPr/>
    </dgm:pt>
    <dgm:pt modelId="{A404821A-F826-4C19-857A-6A261C6763D1}" type="pres">
      <dgm:prSet presAssocID="{620AECFF-609C-4031-8FB2-95D4EEFB0A93}" presName="thickLine" presStyleLbl="alignNode1" presStyleIdx="1" presStyleCnt="3"/>
      <dgm:spPr/>
    </dgm:pt>
    <dgm:pt modelId="{D2DF6D19-F700-4133-87EB-BC6E39EA6665}" type="pres">
      <dgm:prSet presAssocID="{620AECFF-609C-4031-8FB2-95D4EEFB0A93}" presName="horz1" presStyleCnt="0"/>
      <dgm:spPr/>
    </dgm:pt>
    <dgm:pt modelId="{09A17BE1-7BAA-47E2-8C51-A08C2A2DFEA0}" type="pres">
      <dgm:prSet presAssocID="{620AECFF-609C-4031-8FB2-95D4EEFB0A93}" presName="tx1" presStyleLbl="revTx" presStyleIdx="1" presStyleCnt="3"/>
      <dgm:spPr/>
    </dgm:pt>
    <dgm:pt modelId="{A3B28919-4847-4C27-B25A-7FFC3F1D97BF}" type="pres">
      <dgm:prSet presAssocID="{620AECFF-609C-4031-8FB2-95D4EEFB0A93}" presName="vert1" presStyleCnt="0"/>
      <dgm:spPr/>
    </dgm:pt>
    <dgm:pt modelId="{BA70848E-CCDA-4DFF-857D-B305EF10A3B5}" type="pres">
      <dgm:prSet presAssocID="{D42456BB-0F8F-4D9F-B194-247D09850B33}" presName="thickLine" presStyleLbl="alignNode1" presStyleIdx="2" presStyleCnt="3"/>
      <dgm:spPr/>
    </dgm:pt>
    <dgm:pt modelId="{9D07903E-4048-4BE3-9019-AD1ED68C9DBD}" type="pres">
      <dgm:prSet presAssocID="{D42456BB-0F8F-4D9F-B194-247D09850B33}" presName="horz1" presStyleCnt="0"/>
      <dgm:spPr/>
    </dgm:pt>
    <dgm:pt modelId="{CBB7A1C9-62F3-403A-BD6A-1DEDFF1A1245}" type="pres">
      <dgm:prSet presAssocID="{D42456BB-0F8F-4D9F-B194-247D09850B33}" presName="tx1" presStyleLbl="revTx" presStyleIdx="2" presStyleCnt="3"/>
      <dgm:spPr/>
    </dgm:pt>
    <dgm:pt modelId="{DC83F9E2-D675-483C-B12F-F0EDAF29C827}" type="pres">
      <dgm:prSet presAssocID="{D42456BB-0F8F-4D9F-B194-247D09850B33}" presName="vert1" presStyleCnt="0"/>
      <dgm:spPr/>
    </dgm:pt>
  </dgm:ptLst>
  <dgm:cxnLst>
    <dgm:cxn modelId="{9A5BD722-5750-4338-B871-28E34388013C}" srcId="{556BF61F-B0F8-4D85-A0F5-558AA1024F0E}" destId="{D42456BB-0F8F-4D9F-B194-247D09850B33}" srcOrd="2" destOrd="0" parTransId="{77A8800B-29D4-4C66-AB9C-237B4B5E9921}" sibTransId="{F3CDCEB3-CF94-40DC-A297-F1094DE09166}"/>
    <dgm:cxn modelId="{F91FDB3F-1050-475D-9387-418D606B6A4A}" type="presOf" srcId="{620AECFF-609C-4031-8FB2-95D4EEFB0A93}" destId="{09A17BE1-7BAA-47E2-8C51-A08C2A2DFEA0}" srcOrd="0" destOrd="0" presId="urn:microsoft.com/office/officeart/2008/layout/LinedList"/>
    <dgm:cxn modelId="{BAB0C882-3729-4FB4-B63C-23A850FED28F}" type="presOf" srcId="{49BF1997-9AC9-4E5F-A90F-B1B7C0D3DFB9}" destId="{A9FAEB28-FFE4-4356-9E94-8691D3E40C7A}" srcOrd="0" destOrd="0" presId="urn:microsoft.com/office/officeart/2008/layout/LinedList"/>
    <dgm:cxn modelId="{CD2AECA1-6B4D-4532-97D3-B1E872B8AD46}" srcId="{556BF61F-B0F8-4D85-A0F5-558AA1024F0E}" destId="{620AECFF-609C-4031-8FB2-95D4EEFB0A93}" srcOrd="1" destOrd="0" parTransId="{3E6D9090-B05B-4A82-9C5B-5CD3205ECA1C}" sibTransId="{3EE05F6D-34A3-4E02-A90F-AA26CC50EC64}"/>
    <dgm:cxn modelId="{C2720AAC-2196-4D05-91BB-8A8AC7CE2DFD}" type="presOf" srcId="{556BF61F-B0F8-4D85-A0F5-558AA1024F0E}" destId="{BFC3FB17-4F77-4725-9EB1-21898E5445A7}" srcOrd="0" destOrd="0" presId="urn:microsoft.com/office/officeart/2008/layout/LinedList"/>
    <dgm:cxn modelId="{799B95BD-735F-4CE1-989A-AD87E1A2DA43}" srcId="{556BF61F-B0F8-4D85-A0F5-558AA1024F0E}" destId="{49BF1997-9AC9-4E5F-A90F-B1B7C0D3DFB9}" srcOrd="0" destOrd="0" parTransId="{D7DF3949-8B29-4B3C-9054-A96D52703D6D}" sibTransId="{AD87D9F0-E9FE-4A9A-BACB-12FB688F24C7}"/>
    <dgm:cxn modelId="{725CD5D5-0034-433D-9CFD-281543AC9545}" type="presOf" srcId="{D42456BB-0F8F-4D9F-B194-247D09850B33}" destId="{CBB7A1C9-62F3-403A-BD6A-1DEDFF1A1245}" srcOrd="0" destOrd="0" presId="urn:microsoft.com/office/officeart/2008/layout/LinedList"/>
    <dgm:cxn modelId="{2D0296CC-11A1-4DCF-AB8D-0E26D9DA6D90}" type="presParOf" srcId="{BFC3FB17-4F77-4725-9EB1-21898E5445A7}" destId="{AFA2AD42-AFA0-4EEB-A873-3FD6318F253F}" srcOrd="0" destOrd="0" presId="urn:microsoft.com/office/officeart/2008/layout/LinedList"/>
    <dgm:cxn modelId="{0A9AF192-FD8E-4C33-B6F7-11E11EF3FB29}" type="presParOf" srcId="{BFC3FB17-4F77-4725-9EB1-21898E5445A7}" destId="{BE078E6A-2158-4294-AD2A-7170EC6D78A7}" srcOrd="1" destOrd="0" presId="urn:microsoft.com/office/officeart/2008/layout/LinedList"/>
    <dgm:cxn modelId="{093A77C9-D2CE-4566-95E8-906702B4F267}" type="presParOf" srcId="{BE078E6A-2158-4294-AD2A-7170EC6D78A7}" destId="{A9FAEB28-FFE4-4356-9E94-8691D3E40C7A}" srcOrd="0" destOrd="0" presId="urn:microsoft.com/office/officeart/2008/layout/LinedList"/>
    <dgm:cxn modelId="{6D54A75F-E87E-4292-A3B9-D27512F2283F}" type="presParOf" srcId="{BE078E6A-2158-4294-AD2A-7170EC6D78A7}" destId="{4DBA47A0-075A-43DB-BC16-77FDB5F5A32C}" srcOrd="1" destOrd="0" presId="urn:microsoft.com/office/officeart/2008/layout/LinedList"/>
    <dgm:cxn modelId="{F90521D3-B996-43C8-9D12-91D5AAB95AC2}" type="presParOf" srcId="{BFC3FB17-4F77-4725-9EB1-21898E5445A7}" destId="{A404821A-F826-4C19-857A-6A261C6763D1}" srcOrd="2" destOrd="0" presId="urn:microsoft.com/office/officeart/2008/layout/LinedList"/>
    <dgm:cxn modelId="{33E01BBB-8E3D-405C-A926-6C663725B16A}" type="presParOf" srcId="{BFC3FB17-4F77-4725-9EB1-21898E5445A7}" destId="{D2DF6D19-F700-4133-87EB-BC6E39EA6665}" srcOrd="3" destOrd="0" presId="urn:microsoft.com/office/officeart/2008/layout/LinedList"/>
    <dgm:cxn modelId="{A739200B-D4F5-49C5-B450-96E0DC1A8324}" type="presParOf" srcId="{D2DF6D19-F700-4133-87EB-BC6E39EA6665}" destId="{09A17BE1-7BAA-47E2-8C51-A08C2A2DFEA0}" srcOrd="0" destOrd="0" presId="urn:microsoft.com/office/officeart/2008/layout/LinedList"/>
    <dgm:cxn modelId="{4264FF2B-2EC1-42BE-8119-C1C8AB79A661}" type="presParOf" srcId="{D2DF6D19-F700-4133-87EB-BC6E39EA6665}" destId="{A3B28919-4847-4C27-B25A-7FFC3F1D97BF}" srcOrd="1" destOrd="0" presId="urn:microsoft.com/office/officeart/2008/layout/LinedList"/>
    <dgm:cxn modelId="{6AC8733D-1786-4D50-9B69-D06E78DC38D2}" type="presParOf" srcId="{BFC3FB17-4F77-4725-9EB1-21898E5445A7}" destId="{BA70848E-CCDA-4DFF-857D-B305EF10A3B5}" srcOrd="4" destOrd="0" presId="urn:microsoft.com/office/officeart/2008/layout/LinedList"/>
    <dgm:cxn modelId="{5B8B8018-D6C0-42E0-BEFD-5743C49344A6}" type="presParOf" srcId="{BFC3FB17-4F77-4725-9EB1-21898E5445A7}" destId="{9D07903E-4048-4BE3-9019-AD1ED68C9DBD}" srcOrd="5" destOrd="0" presId="urn:microsoft.com/office/officeart/2008/layout/LinedList"/>
    <dgm:cxn modelId="{8CE745BE-9D96-4048-A5C7-960B4DD043C8}" type="presParOf" srcId="{9D07903E-4048-4BE3-9019-AD1ED68C9DBD}" destId="{CBB7A1C9-62F3-403A-BD6A-1DEDFF1A1245}" srcOrd="0" destOrd="0" presId="urn:microsoft.com/office/officeart/2008/layout/LinedList"/>
    <dgm:cxn modelId="{58767555-58F6-4864-BDE5-0A9C2DE9EA05}" type="presParOf" srcId="{9D07903E-4048-4BE3-9019-AD1ED68C9DBD}" destId="{DC83F9E2-D675-483C-B12F-F0EDAF29C827}"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E35B9967-4D13-44FF-800A-47A878411518}">
      <dgm:prSet/>
      <dgm:spPr/>
      <dgm:t>
        <a:bodyPr/>
        <a:lstStyle/>
        <a:p>
          <a:pPr rtl="0"/>
          <a:r>
            <a:rPr lang="en-US">
              <a:latin typeface="Calibri Light" panose="020F0302020204030204"/>
            </a:rPr>
            <a:t>Q1: What</a:t>
          </a:r>
          <a:r>
            <a:rPr lang="en-US"/>
            <a:t> combination of features (income, age of houses, number of rooms, and number of bedrooms) are statistically significant in predicting the selling price of a house? (t-test on slope parameters)</a:t>
          </a:r>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CA123304-6B65-4EEF-B2C8-FC245D82B761}">
      <dgm:prSet/>
      <dgm:spPr/>
      <dgm:t>
        <a:bodyPr/>
        <a:lstStyle/>
        <a:p>
          <a:pPr rtl="0"/>
          <a:r>
            <a:rPr lang="en-US">
              <a:latin typeface="Calibri Light" panose="020F0302020204030204"/>
            </a:rPr>
            <a:t>Q2: Is</a:t>
          </a:r>
          <a:r>
            <a:rPr lang="en-US"/>
            <a:t> the reduced or full linear regression model best suited to predict housing prices? (General Linear F-Test to check for interactions significance). </a:t>
          </a:r>
        </a:p>
      </dgm:t>
    </dgm:pt>
    <dgm:pt modelId="{52351A80-15CC-4692-BF90-93F57CF179E4}" type="parTrans" cxnId="{9C62720F-11F1-4F08-A0F0-E5773D072F93}">
      <dgm:prSet/>
      <dgm:spPr/>
      <dgm:t>
        <a:bodyPr/>
        <a:lstStyle/>
        <a:p>
          <a:endParaRPr lang="en-US"/>
        </a:p>
      </dgm:t>
    </dgm:pt>
    <dgm:pt modelId="{08E61AAF-A447-4B51-AED8-D632878684A1}" type="sibTrans" cxnId="{9C62720F-11F1-4F08-A0F0-E5773D072F93}">
      <dgm:prSet/>
      <dgm:spPr/>
      <dgm:t>
        <a:bodyPr/>
        <a:lstStyle/>
        <a:p>
          <a:endParaRPr lang="en-US"/>
        </a:p>
      </dgm:t>
    </dgm:pt>
    <dgm:pt modelId="{4255D27E-D4FF-4DA5-9A60-1794F48597B4}">
      <dgm:prSet/>
      <dgm:spPr/>
      <dgm:t>
        <a:bodyPr/>
        <a:lstStyle/>
        <a:p>
          <a:pPr rtl="0"/>
          <a:r>
            <a:rPr lang="en-US">
              <a:latin typeface="Calibri Light" panose="020F0302020204030204"/>
            </a:rPr>
            <a:t>Q3: </a:t>
          </a:r>
          <a:r>
            <a:rPr lang="en-US">
              <a:solidFill>
                <a:srgbClr val="444444"/>
              </a:solidFill>
              <a:latin typeface="Calibri"/>
              <a:cs typeface="Calibri"/>
            </a:rPr>
            <a:t>What is the average house price in the United States where the average area income is $50,000, average area house age is 5, an area population of 35,000 people, and average area number of rooms is 6?</a:t>
          </a:r>
        </a:p>
      </dgm:t>
    </dgm:pt>
    <dgm:pt modelId="{DA969430-9288-44BC-BF37-7E1760E42266}" type="parTrans" cxnId="{69703CE5-6C5F-434E-8A8D-BB895BAC3E5D}">
      <dgm:prSet/>
      <dgm:spPr/>
      <dgm:t>
        <a:bodyPr/>
        <a:lstStyle/>
        <a:p>
          <a:endParaRPr lang="en-US"/>
        </a:p>
      </dgm:t>
    </dgm:pt>
    <dgm:pt modelId="{DA7D84E2-E4EA-4C01-88D2-ABCD56E6120B}" type="sibTrans" cxnId="{69703CE5-6C5F-434E-8A8D-BB895BAC3E5D}">
      <dgm:prSet/>
      <dgm:spPr/>
      <dgm:t>
        <a:bodyPr/>
        <a:lstStyle/>
        <a:p>
          <a:endParaRPr lang="en-US"/>
        </a:p>
      </dgm:t>
    </dgm:pt>
    <dgm:pt modelId="{1E731ECF-8B26-4F52-B7F6-C2E9A53BB01F}" type="pres">
      <dgm:prSet presAssocID="{0C63F82B-BE2E-409B-9F77-62DC28FA5FC8}" presName="linear" presStyleCnt="0">
        <dgm:presLayoutVars>
          <dgm:animLvl val="lvl"/>
          <dgm:resizeHandles val="exact"/>
        </dgm:presLayoutVars>
      </dgm:prSet>
      <dgm:spPr/>
    </dgm:pt>
    <dgm:pt modelId="{D109DA7E-C32A-46C8-8B0E-82D93CB6049C}" type="pres">
      <dgm:prSet presAssocID="{E35B9967-4D13-44FF-800A-47A878411518}" presName="parentText" presStyleLbl="node1" presStyleIdx="0" presStyleCnt="3">
        <dgm:presLayoutVars>
          <dgm:chMax val="0"/>
          <dgm:bulletEnabled val="1"/>
        </dgm:presLayoutVars>
      </dgm:prSet>
      <dgm:spPr/>
    </dgm:pt>
    <dgm:pt modelId="{C8B3DE43-5AE2-49B9-81DC-711D3C3B1BDC}" type="pres">
      <dgm:prSet presAssocID="{AB2D577A-2E76-4D65-A175-6D59473AB5A9}" presName="spacer" presStyleCnt="0"/>
      <dgm:spPr/>
    </dgm:pt>
    <dgm:pt modelId="{AB2A9511-F6E0-4F71-98CE-C8EE93CC67E8}" type="pres">
      <dgm:prSet presAssocID="{CA123304-6B65-4EEF-B2C8-FC245D82B761}" presName="parentText" presStyleLbl="node1" presStyleIdx="1" presStyleCnt="3">
        <dgm:presLayoutVars>
          <dgm:chMax val="0"/>
          <dgm:bulletEnabled val="1"/>
        </dgm:presLayoutVars>
      </dgm:prSet>
      <dgm:spPr/>
    </dgm:pt>
    <dgm:pt modelId="{D096FEB4-6D6F-4D0F-A86C-AC0F872FDB1A}" type="pres">
      <dgm:prSet presAssocID="{08E61AAF-A447-4B51-AED8-D632878684A1}" presName="spacer" presStyleCnt="0"/>
      <dgm:spPr/>
    </dgm:pt>
    <dgm:pt modelId="{1FAB8E68-ADE6-436C-939F-97EC27BF7C62}" type="pres">
      <dgm:prSet presAssocID="{4255D27E-D4FF-4DA5-9A60-1794F48597B4}" presName="parentText" presStyleLbl="node1" presStyleIdx="2" presStyleCnt="3">
        <dgm:presLayoutVars>
          <dgm:chMax val="0"/>
          <dgm:bulletEnabled val="1"/>
        </dgm:presLayoutVars>
      </dgm:prSet>
      <dgm:spPr/>
    </dgm:pt>
  </dgm:ptLst>
  <dgm:cxnLst>
    <dgm:cxn modelId="{9C62720F-11F1-4F08-A0F0-E5773D072F93}" srcId="{0C63F82B-BE2E-409B-9F77-62DC28FA5FC8}" destId="{CA123304-6B65-4EEF-B2C8-FC245D82B761}" srcOrd="1" destOrd="0" parTransId="{52351A80-15CC-4692-BF90-93F57CF179E4}" sibTransId="{08E61AAF-A447-4B51-AED8-D632878684A1}"/>
    <dgm:cxn modelId="{77D74376-1A58-4327-A374-F3475227A01F}" type="presOf" srcId="{0C63F82B-BE2E-409B-9F77-62DC28FA5FC8}" destId="{1E731ECF-8B26-4F52-B7F6-C2E9A53BB01F}" srcOrd="0" destOrd="0" presId="urn:microsoft.com/office/officeart/2005/8/layout/vList2"/>
    <dgm:cxn modelId="{1C6DD098-7350-4C13-959C-4F3441462218}" type="presOf" srcId="{4255D27E-D4FF-4DA5-9A60-1794F48597B4}" destId="{1FAB8E68-ADE6-436C-939F-97EC27BF7C62}" srcOrd="0" destOrd="0" presId="urn:microsoft.com/office/officeart/2005/8/layout/vList2"/>
    <dgm:cxn modelId="{9BAF1A9E-F58D-445E-8F4C-29E56662887A}" type="presOf" srcId="{E35B9967-4D13-44FF-800A-47A878411518}" destId="{D109DA7E-C32A-46C8-8B0E-82D93CB6049C}"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69703CE5-6C5F-434E-8A8D-BB895BAC3E5D}" srcId="{0C63F82B-BE2E-409B-9F77-62DC28FA5FC8}" destId="{4255D27E-D4FF-4DA5-9A60-1794F48597B4}" srcOrd="2" destOrd="0" parTransId="{DA969430-9288-44BC-BF37-7E1760E42266}" sibTransId="{DA7D84E2-E4EA-4C01-88D2-ABCD56E6120B}"/>
    <dgm:cxn modelId="{2F28F6FE-1692-4C6E-96D1-243FCDC26413}" type="presOf" srcId="{CA123304-6B65-4EEF-B2C8-FC245D82B761}" destId="{AB2A9511-F6E0-4F71-98CE-C8EE93CC67E8}" srcOrd="0" destOrd="0" presId="urn:microsoft.com/office/officeart/2005/8/layout/vList2"/>
    <dgm:cxn modelId="{EE5B679E-5B53-4870-9597-68EAB2B829A5}" type="presParOf" srcId="{1E731ECF-8B26-4F52-B7F6-C2E9A53BB01F}" destId="{D109DA7E-C32A-46C8-8B0E-82D93CB6049C}" srcOrd="0" destOrd="0" presId="urn:microsoft.com/office/officeart/2005/8/layout/vList2"/>
    <dgm:cxn modelId="{69EFD70C-2188-4825-B508-00E96882BE0A}" type="presParOf" srcId="{1E731ECF-8B26-4F52-B7F6-C2E9A53BB01F}" destId="{C8B3DE43-5AE2-49B9-81DC-711D3C3B1BDC}" srcOrd="1" destOrd="0" presId="urn:microsoft.com/office/officeart/2005/8/layout/vList2"/>
    <dgm:cxn modelId="{28E9CF8D-9E99-4592-A65E-EA794E2FF6C9}" type="presParOf" srcId="{1E731ECF-8B26-4F52-B7F6-C2E9A53BB01F}" destId="{AB2A9511-F6E0-4F71-98CE-C8EE93CC67E8}" srcOrd="2" destOrd="0" presId="urn:microsoft.com/office/officeart/2005/8/layout/vList2"/>
    <dgm:cxn modelId="{136932D9-F0F9-4A71-A715-FE6AB3E966C5}" type="presParOf" srcId="{1E731ECF-8B26-4F52-B7F6-C2E9A53BB01F}" destId="{D096FEB4-6D6F-4D0F-A86C-AC0F872FDB1A}" srcOrd="3" destOrd="0" presId="urn:microsoft.com/office/officeart/2005/8/layout/vList2"/>
    <dgm:cxn modelId="{FEFD043D-4D42-46C5-B5F0-6E10E9C93619}" type="presParOf" srcId="{1E731ECF-8B26-4F52-B7F6-C2E9A53BB01F}" destId="{1FAB8E68-ADE6-436C-939F-97EC27BF7C62}"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E35B9967-4D13-44FF-800A-47A878411518}">
      <dgm:prSet/>
      <dgm:spPr/>
      <dgm:t>
        <a:bodyPr/>
        <a:lstStyle/>
        <a:p>
          <a:pPr rtl="0"/>
          <a:r>
            <a:rPr lang="en-US">
              <a:latin typeface="Calibri Light" panose="020F0302020204030204"/>
            </a:rPr>
            <a:t>Q1: What</a:t>
          </a:r>
          <a:r>
            <a:rPr lang="en-US"/>
            <a:t> combination of features (income, age of houses, number of rooms, number of bedrooms</a:t>
          </a:r>
          <a:r>
            <a:rPr lang="en-US">
              <a:latin typeface="Calibri Light" panose="020F0302020204030204"/>
            </a:rPr>
            <a:t>, and area population)</a:t>
          </a:r>
          <a:r>
            <a:rPr lang="en-US"/>
            <a:t> are statistically significant in predicting the selling price of a house? (t-test on slope parameters)</a:t>
          </a:r>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64C27E29-6449-4EC1-AFCB-349B09D70131}" type="pres">
      <dgm:prSet presAssocID="{0C63F82B-BE2E-409B-9F77-62DC28FA5FC8}" presName="linear" presStyleCnt="0">
        <dgm:presLayoutVars>
          <dgm:animLvl val="lvl"/>
          <dgm:resizeHandles val="exact"/>
        </dgm:presLayoutVars>
      </dgm:prSet>
      <dgm:spPr/>
    </dgm:pt>
    <dgm:pt modelId="{5E72AB1B-EA24-42CE-BE6A-9562B8A10631}" type="pres">
      <dgm:prSet presAssocID="{E35B9967-4D13-44FF-800A-47A878411518}" presName="parentText" presStyleLbl="node1" presStyleIdx="0" presStyleCnt="1">
        <dgm:presLayoutVars>
          <dgm:chMax val="0"/>
          <dgm:bulletEnabled val="1"/>
        </dgm:presLayoutVars>
      </dgm:prSet>
      <dgm:spPr/>
    </dgm:pt>
  </dgm:ptLst>
  <dgm:cxnLst>
    <dgm:cxn modelId="{943F9ED0-337B-4EA6-94AE-09124E757C03}" type="presOf" srcId="{0C63F82B-BE2E-409B-9F77-62DC28FA5FC8}" destId="{64C27E29-6449-4EC1-AFCB-349B09D70131}"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3B0230EB-9A31-46FA-9F91-D6416FA8DA2F}" type="presOf" srcId="{E35B9967-4D13-44FF-800A-47A878411518}" destId="{5E72AB1B-EA24-42CE-BE6A-9562B8A10631}" srcOrd="0" destOrd="0" presId="urn:microsoft.com/office/officeart/2005/8/layout/vList2"/>
    <dgm:cxn modelId="{69F9CFBA-1223-46DD-8C5F-2C70098D5384}" type="presParOf" srcId="{64C27E29-6449-4EC1-AFCB-349B09D70131}" destId="{5E72AB1B-EA24-42CE-BE6A-9562B8A10631}"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E35B9967-4D13-44FF-800A-47A878411518}">
      <dgm:prSet/>
      <dgm:spPr/>
      <dgm:t>
        <a:bodyPr/>
        <a:lstStyle/>
        <a:p>
          <a:pPr rtl="0"/>
          <a:r>
            <a:rPr lang="en-US">
              <a:latin typeface="Calibri Light" panose="020F0302020204030204"/>
            </a:rPr>
            <a:t>Q1: What</a:t>
          </a:r>
          <a:r>
            <a:rPr lang="en-US"/>
            <a:t> combination of features (income, age of houses, number of rooms, and number of bedrooms) are statistically significant in predicting the selling price of a house? (t-test on slope parameters)</a:t>
          </a:r>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B35CB2B8-4B6D-4033-8C8D-29336AFB438E}" type="pres">
      <dgm:prSet presAssocID="{0C63F82B-BE2E-409B-9F77-62DC28FA5FC8}" presName="linear" presStyleCnt="0">
        <dgm:presLayoutVars>
          <dgm:animLvl val="lvl"/>
          <dgm:resizeHandles val="exact"/>
        </dgm:presLayoutVars>
      </dgm:prSet>
      <dgm:spPr/>
    </dgm:pt>
    <dgm:pt modelId="{B8644AB7-F76E-4F5B-9546-9F694495B8FE}" type="pres">
      <dgm:prSet presAssocID="{E35B9967-4D13-44FF-800A-47A878411518}" presName="parentText" presStyleLbl="node1" presStyleIdx="0" presStyleCnt="1">
        <dgm:presLayoutVars>
          <dgm:chMax val="0"/>
          <dgm:bulletEnabled val="1"/>
        </dgm:presLayoutVars>
      </dgm:prSet>
      <dgm:spPr/>
    </dgm:pt>
  </dgm:ptLst>
  <dgm:cxnLst>
    <dgm:cxn modelId="{C1C6F836-176D-4320-9E3D-17838296BC73}" type="presOf" srcId="{E35B9967-4D13-44FF-800A-47A878411518}" destId="{B8644AB7-F76E-4F5B-9546-9F694495B8FE}" srcOrd="0" destOrd="0" presId="urn:microsoft.com/office/officeart/2005/8/layout/vList2"/>
    <dgm:cxn modelId="{9C5E89D6-E704-4A5C-A2CF-3ABCF5C8D241}" type="presOf" srcId="{0C63F82B-BE2E-409B-9F77-62DC28FA5FC8}" destId="{B35CB2B8-4B6D-4033-8C8D-29336AFB438E}"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94464925-9161-4D40-B750-A0A25E27FDF4}" type="presParOf" srcId="{B35CB2B8-4B6D-4033-8C8D-29336AFB438E}" destId="{B8644AB7-F76E-4F5B-9546-9F694495B8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4" qsCatId="simple" csTypeId="urn:microsoft.com/office/officeart/2005/8/colors/accent3_2" csCatId="accent3"/>
      <dgm:spPr/>
      <dgm:t>
        <a:bodyPr/>
        <a:lstStyle/>
        <a:p>
          <a:endParaRPr lang="en-US"/>
        </a:p>
      </dgm:t>
    </dgm:pt>
    <dgm:pt modelId="{E35B9967-4D13-44FF-800A-47A878411518}">
      <dgm:prSet/>
      <dgm:spPr/>
      <dgm:t>
        <a:bodyPr/>
        <a:lstStyle/>
        <a:p>
          <a:pPr rtl="0"/>
          <a:r>
            <a:rPr lang="en-US">
              <a:latin typeface="Calibri Light" panose="020F0302020204030204"/>
            </a:rPr>
            <a:t>Answer: Conducting the t-test on all slope parameters, we concluded that the only insignificant predictor in our model was Average Area Number of Bedrooms, therefore, we can remove it from our model.</a:t>
          </a:r>
          <a:endParaRPr lang="en-US"/>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64C27E29-6449-4EC1-AFCB-349B09D70131}" type="pres">
      <dgm:prSet presAssocID="{0C63F82B-BE2E-409B-9F77-62DC28FA5FC8}" presName="linear" presStyleCnt="0">
        <dgm:presLayoutVars>
          <dgm:animLvl val="lvl"/>
          <dgm:resizeHandles val="exact"/>
        </dgm:presLayoutVars>
      </dgm:prSet>
      <dgm:spPr/>
    </dgm:pt>
    <dgm:pt modelId="{5E72AB1B-EA24-42CE-BE6A-9562B8A10631}" type="pres">
      <dgm:prSet presAssocID="{E35B9967-4D13-44FF-800A-47A878411518}" presName="parentText" presStyleLbl="node1" presStyleIdx="0" presStyleCnt="1">
        <dgm:presLayoutVars>
          <dgm:chMax val="0"/>
          <dgm:bulletEnabled val="1"/>
        </dgm:presLayoutVars>
      </dgm:prSet>
      <dgm:spPr/>
    </dgm:pt>
  </dgm:ptLst>
  <dgm:cxnLst>
    <dgm:cxn modelId="{9BF8E70A-9573-4EE8-BAD2-F956BC577349}" type="presOf" srcId="{0C63F82B-BE2E-409B-9F77-62DC28FA5FC8}" destId="{64C27E29-6449-4EC1-AFCB-349B09D70131}" srcOrd="0" destOrd="0" presId="urn:microsoft.com/office/officeart/2005/8/layout/vList2"/>
    <dgm:cxn modelId="{305B3BC6-5CD5-4864-81BB-1F737BBB87EC}" type="presOf" srcId="{E35B9967-4D13-44FF-800A-47A878411518}" destId="{5E72AB1B-EA24-42CE-BE6A-9562B8A10631}"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B65DD711-43FC-4ADC-B1E6-09ACB85533C0}" type="presParOf" srcId="{64C27E29-6449-4EC1-AFCB-349B09D70131}" destId="{5E72AB1B-EA24-42CE-BE6A-9562B8A10631}"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5" qsCatId="simple" csTypeId="urn:microsoft.com/office/officeart/2005/8/colors/colorful5" csCatId="colorful" phldr="1"/>
      <dgm:spPr/>
      <dgm:t>
        <a:bodyPr/>
        <a:lstStyle/>
        <a:p>
          <a:endParaRPr lang="en-US"/>
        </a:p>
      </dgm:t>
    </dgm:pt>
    <dgm:pt modelId="{E35B9967-4D13-44FF-800A-47A878411518}">
      <dgm:prSet phldr="0"/>
      <dgm:spPr/>
      <dgm:t>
        <a:bodyPr/>
        <a:lstStyle/>
        <a:p>
          <a:pPr rtl="0"/>
          <a:r>
            <a:rPr lang="en-US">
              <a:latin typeface="Calibri Light" panose="020F0302020204030204"/>
            </a:rPr>
            <a:t>Transformations: We transform both our predictors and response variable by taking the Log Function on both and see the effects on the Residual Analsysis</a:t>
          </a:r>
          <a:endParaRPr lang="en-US"/>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99A32923-0A49-49F4-91D1-16B3BEC87950}" type="pres">
      <dgm:prSet presAssocID="{0C63F82B-BE2E-409B-9F77-62DC28FA5FC8}" presName="linear" presStyleCnt="0">
        <dgm:presLayoutVars>
          <dgm:animLvl val="lvl"/>
          <dgm:resizeHandles val="exact"/>
        </dgm:presLayoutVars>
      </dgm:prSet>
      <dgm:spPr/>
    </dgm:pt>
    <dgm:pt modelId="{5042B697-F50D-46A3-8674-8640DD69B3EB}" type="pres">
      <dgm:prSet presAssocID="{E35B9967-4D13-44FF-800A-47A878411518}" presName="parentText" presStyleLbl="node1" presStyleIdx="0" presStyleCnt="1">
        <dgm:presLayoutVars>
          <dgm:chMax val="0"/>
          <dgm:bulletEnabled val="1"/>
        </dgm:presLayoutVars>
      </dgm:prSet>
      <dgm:spPr/>
    </dgm:pt>
  </dgm:ptLst>
  <dgm:cxnLst>
    <dgm:cxn modelId="{92967540-D2E5-4F65-989C-5B1CD0D61679}" type="presOf" srcId="{0C63F82B-BE2E-409B-9F77-62DC28FA5FC8}" destId="{99A32923-0A49-49F4-91D1-16B3BEC87950}" srcOrd="0" destOrd="0" presId="urn:microsoft.com/office/officeart/2005/8/layout/vList2"/>
    <dgm:cxn modelId="{5B196ABC-053D-4666-A34D-93858EE6D2E2}" type="presOf" srcId="{E35B9967-4D13-44FF-800A-47A878411518}" destId="{5042B697-F50D-46A3-8674-8640DD69B3EB}"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0AC2CA7D-1995-4CA8-B851-DA4A5BD4CD56}" type="presParOf" srcId="{99A32923-0A49-49F4-91D1-16B3BEC87950}" destId="{5042B697-F50D-46A3-8674-8640DD69B3EB}" srcOrd="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5" qsCatId="simple" csTypeId="urn:microsoft.com/office/officeart/2005/8/colors/accent0_3" csCatId="mainScheme"/>
      <dgm:spPr/>
      <dgm:t>
        <a:bodyPr/>
        <a:lstStyle/>
        <a:p>
          <a:endParaRPr lang="en-US"/>
        </a:p>
      </dgm:t>
    </dgm:pt>
    <dgm:pt modelId="{E35B9967-4D13-44FF-800A-47A878411518}">
      <dgm:prSet/>
      <dgm:spPr/>
      <dgm:t>
        <a:bodyPr/>
        <a:lstStyle/>
        <a:p>
          <a:pPr rtl="0"/>
          <a:r>
            <a:rPr lang="en-US">
              <a:latin typeface="Calibri Light" panose="020F0302020204030204"/>
            </a:rPr>
            <a:t>Q1: What</a:t>
          </a:r>
          <a:r>
            <a:rPr lang="en-US"/>
            <a:t> combination of features (income, age of houses, number of rooms, and number of bedrooms) are statistically significant in predicting the selling price of a house? (t-test on slope parameters)</a:t>
          </a:r>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B35CB2B8-4B6D-4033-8C8D-29336AFB438E}" type="pres">
      <dgm:prSet presAssocID="{0C63F82B-BE2E-409B-9F77-62DC28FA5FC8}" presName="linear" presStyleCnt="0">
        <dgm:presLayoutVars>
          <dgm:animLvl val="lvl"/>
          <dgm:resizeHandles val="exact"/>
        </dgm:presLayoutVars>
      </dgm:prSet>
      <dgm:spPr/>
    </dgm:pt>
    <dgm:pt modelId="{B8644AB7-F76E-4F5B-9546-9F694495B8FE}" type="pres">
      <dgm:prSet presAssocID="{E35B9967-4D13-44FF-800A-47A878411518}" presName="parentText" presStyleLbl="node1" presStyleIdx="0" presStyleCnt="1">
        <dgm:presLayoutVars>
          <dgm:chMax val="0"/>
          <dgm:bulletEnabled val="1"/>
        </dgm:presLayoutVars>
      </dgm:prSet>
      <dgm:spPr/>
    </dgm:pt>
  </dgm:ptLst>
  <dgm:cxnLst>
    <dgm:cxn modelId="{C1C6F836-176D-4320-9E3D-17838296BC73}" type="presOf" srcId="{E35B9967-4D13-44FF-800A-47A878411518}" destId="{B8644AB7-F76E-4F5B-9546-9F694495B8FE}" srcOrd="0" destOrd="0" presId="urn:microsoft.com/office/officeart/2005/8/layout/vList2"/>
    <dgm:cxn modelId="{9C5E89D6-E704-4A5C-A2CF-3ABCF5C8D241}" type="presOf" srcId="{0C63F82B-BE2E-409B-9F77-62DC28FA5FC8}" destId="{B35CB2B8-4B6D-4033-8C8D-29336AFB438E}"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94464925-9161-4D40-B750-A0A25E27FDF4}" type="presParOf" srcId="{B35CB2B8-4B6D-4033-8C8D-29336AFB438E}" destId="{B8644AB7-F76E-4F5B-9546-9F694495B8FE}"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C63F82B-BE2E-409B-9F77-62DC28FA5FC8}" type="doc">
      <dgm:prSet loTypeId="urn:microsoft.com/office/officeart/2005/8/layout/vList2" loCatId="list" qsTypeId="urn:microsoft.com/office/officeart/2005/8/quickstyle/simple4" qsCatId="simple" csTypeId="urn:microsoft.com/office/officeart/2005/8/colors/accent6_2" csCatId="accent6" phldr="1"/>
      <dgm:spPr/>
      <dgm:t>
        <a:bodyPr/>
        <a:lstStyle/>
        <a:p>
          <a:endParaRPr lang="en-US"/>
        </a:p>
      </dgm:t>
    </dgm:pt>
    <dgm:pt modelId="{E35B9967-4D13-44FF-800A-47A878411518}">
      <dgm:prSet phldr="0"/>
      <dgm:spPr/>
      <dgm:t>
        <a:bodyPr/>
        <a:lstStyle/>
        <a:p>
          <a:pPr rtl="0"/>
          <a:r>
            <a:rPr lang="en-US">
              <a:latin typeface="Calibri Light" panose="020F0302020204030204"/>
            </a:rPr>
            <a:t>Check: Here we check the significance of the predictor Average Area Number of Bedrooms where we concluded from the T-test it was insignificant. Now, we check using the Overall F-test. </a:t>
          </a:r>
          <a:endParaRPr lang="en-US"/>
        </a:p>
      </dgm:t>
    </dgm:pt>
    <dgm:pt modelId="{C3498E05-3FF6-4E56-8D17-4E784B505179}" type="parTrans" cxnId="{A9A787DD-3B3E-431A-8EC3-03FCD9C023A6}">
      <dgm:prSet/>
      <dgm:spPr/>
      <dgm:t>
        <a:bodyPr/>
        <a:lstStyle/>
        <a:p>
          <a:endParaRPr lang="en-US"/>
        </a:p>
      </dgm:t>
    </dgm:pt>
    <dgm:pt modelId="{AB2D577A-2E76-4D65-A175-6D59473AB5A9}" type="sibTrans" cxnId="{A9A787DD-3B3E-431A-8EC3-03FCD9C023A6}">
      <dgm:prSet/>
      <dgm:spPr/>
      <dgm:t>
        <a:bodyPr/>
        <a:lstStyle/>
        <a:p>
          <a:endParaRPr lang="en-US"/>
        </a:p>
      </dgm:t>
    </dgm:pt>
    <dgm:pt modelId="{3576D593-DA19-426E-AA9E-032F71AE7E35}" type="pres">
      <dgm:prSet presAssocID="{0C63F82B-BE2E-409B-9F77-62DC28FA5FC8}" presName="linear" presStyleCnt="0">
        <dgm:presLayoutVars>
          <dgm:animLvl val="lvl"/>
          <dgm:resizeHandles val="exact"/>
        </dgm:presLayoutVars>
      </dgm:prSet>
      <dgm:spPr/>
    </dgm:pt>
    <dgm:pt modelId="{CBE45743-26E5-444D-88E8-54B827031DD0}" type="pres">
      <dgm:prSet presAssocID="{E35B9967-4D13-44FF-800A-47A878411518}" presName="parentText" presStyleLbl="node1" presStyleIdx="0" presStyleCnt="1">
        <dgm:presLayoutVars>
          <dgm:chMax val="0"/>
          <dgm:bulletEnabled val="1"/>
        </dgm:presLayoutVars>
      </dgm:prSet>
      <dgm:spPr/>
    </dgm:pt>
  </dgm:ptLst>
  <dgm:cxnLst>
    <dgm:cxn modelId="{4CDCB955-88A7-422D-B9AD-F7B6375B27A5}" type="presOf" srcId="{0C63F82B-BE2E-409B-9F77-62DC28FA5FC8}" destId="{3576D593-DA19-426E-AA9E-032F71AE7E35}" srcOrd="0" destOrd="0" presId="urn:microsoft.com/office/officeart/2005/8/layout/vList2"/>
    <dgm:cxn modelId="{2C84FFCA-9BE8-4799-95A9-328C5DF45880}" type="presOf" srcId="{E35B9967-4D13-44FF-800A-47A878411518}" destId="{CBE45743-26E5-444D-88E8-54B827031DD0}" srcOrd="0" destOrd="0" presId="urn:microsoft.com/office/officeart/2005/8/layout/vList2"/>
    <dgm:cxn modelId="{A9A787DD-3B3E-431A-8EC3-03FCD9C023A6}" srcId="{0C63F82B-BE2E-409B-9F77-62DC28FA5FC8}" destId="{E35B9967-4D13-44FF-800A-47A878411518}" srcOrd="0" destOrd="0" parTransId="{C3498E05-3FF6-4E56-8D17-4E784B505179}" sibTransId="{AB2D577A-2E76-4D65-A175-6D59473AB5A9}"/>
    <dgm:cxn modelId="{BDF5621D-02D6-48E9-9B53-148D32325174}" type="presParOf" srcId="{3576D593-DA19-426E-AA9E-032F71AE7E35}" destId="{CBE45743-26E5-444D-88E8-54B827031DD0}"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ED5E5F-EFC0-4249-825C-E2A2E9922B83}">
      <dsp:nvSpPr>
        <dsp:cNvPr id="0" name=""/>
        <dsp:cNvSpPr/>
      </dsp:nvSpPr>
      <dsp:spPr>
        <a:xfrm>
          <a:off x="0" y="0"/>
          <a:ext cx="8414428" cy="664092"/>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Motivation and Data Set Background </a:t>
          </a:r>
        </a:p>
      </dsp:txBody>
      <dsp:txXfrm>
        <a:off x="19451" y="19451"/>
        <a:ext cx="7620120" cy="625190"/>
      </dsp:txXfrm>
    </dsp:sp>
    <dsp:sp modelId="{C9F0C60F-6D1B-44D4-A5A3-521DE821AB9B}">
      <dsp:nvSpPr>
        <dsp:cNvPr id="0" name=""/>
        <dsp:cNvSpPr/>
      </dsp:nvSpPr>
      <dsp:spPr>
        <a:xfrm>
          <a:off x="628350" y="756328"/>
          <a:ext cx="8414428" cy="664092"/>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Questions of Interest</a:t>
          </a:r>
        </a:p>
      </dsp:txBody>
      <dsp:txXfrm>
        <a:off x="647801" y="775779"/>
        <a:ext cx="7315515" cy="625190"/>
      </dsp:txXfrm>
    </dsp:sp>
    <dsp:sp modelId="{AD8E90DD-7423-494A-8BEA-D688B56547FE}">
      <dsp:nvSpPr>
        <dsp:cNvPr id="0" name=""/>
        <dsp:cNvSpPr/>
      </dsp:nvSpPr>
      <dsp:spPr>
        <a:xfrm>
          <a:off x="1256700" y="1512656"/>
          <a:ext cx="8414428" cy="664092"/>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rtl="0">
            <a:lnSpc>
              <a:spcPct val="90000"/>
            </a:lnSpc>
            <a:spcBef>
              <a:spcPct val="0"/>
            </a:spcBef>
            <a:spcAft>
              <a:spcPct val="35000"/>
            </a:spcAft>
            <a:buNone/>
          </a:pPr>
          <a:r>
            <a:rPr lang="en-US" sz="2800" kern="1200">
              <a:latin typeface="Calibri Light" panose="020F0302020204030204"/>
            </a:rPr>
            <a:t>L.I.N.E. Conditions</a:t>
          </a:r>
        </a:p>
      </dsp:txBody>
      <dsp:txXfrm>
        <a:off x="1276151" y="1532107"/>
        <a:ext cx="7315515" cy="625190"/>
      </dsp:txXfrm>
    </dsp:sp>
    <dsp:sp modelId="{D04EE8A0-097D-4B0D-989B-1B7035CB969B}">
      <dsp:nvSpPr>
        <dsp:cNvPr id="0" name=""/>
        <dsp:cNvSpPr/>
      </dsp:nvSpPr>
      <dsp:spPr>
        <a:xfrm>
          <a:off x="1885050" y="2268984"/>
          <a:ext cx="8414428" cy="664092"/>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Application of Regression Methods</a:t>
          </a:r>
        </a:p>
      </dsp:txBody>
      <dsp:txXfrm>
        <a:off x="1904501" y="2288435"/>
        <a:ext cx="7315515" cy="625190"/>
      </dsp:txXfrm>
    </dsp:sp>
    <dsp:sp modelId="{AC4AC271-6BE3-48EE-8269-FE9AD513E9DB}">
      <dsp:nvSpPr>
        <dsp:cNvPr id="0" name=""/>
        <dsp:cNvSpPr/>
      </dsp:nvSpPr>
      <dsp:spPr>
        <a:xfrm>
          <a:off x="2513400" y="3025312"/>
          <a:ext cx="8414428" cy="664092"/>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Analysis and Results </a:t>
          </a:r>
        </a:p>
      </dsp:txBody>
      <dsp:txXfrm>
        <a:off x="2532851" y="3044763"/>
        <a:ext cx="7315515" cy="625190"/>
      </dsp:txXfrm>
    </dsp:sp>
    <dsp:sp modelId="{CC49940D-E895-4B81-8B62-319792116695}">
      <dsp:nvSpPr>
        <dsp:cNvPr id="0" name=""/>
        <dsp:cNvSpPr/>
      </dsp:nvSpPr>
      <dsp:spPr>
        <a:xfrm>
          <a:off x="7982767" y="485156"/>
          <a:ext cx="431660" cy="431660"/>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079890" y="485156"/>
        <a:ext cx="237414" cy="324824"/>
      </dsp:txXfrm>
    </dsp:sp>
    <dsp:sp modelId="{34C59240-0782-41B6-A1A4-BAADBA2E822A}">
      <dsp:nvSpPr>
        <dsp:cNvPr id="0" name=""/>
        <dsp:cNvSpPr/>
      </dsp:nvSpPr>
      <dsp:spPr>
        <a:xfrm>
          <a:off x="8611118" y="1241484"/>
          <a:ext cx="431660" cy="431660"/>
        </a:xfrm>
        <a:prstGeom prst="downArrow">
          <a:avLst>
            <a:gd name="adj1" fmla="val 55000"/>
            <a:gd name="adj2" fmla="val 45000"/>
          </a:avLst>
        </a:prstGeom>
        <a:solidFill>
          <a:schemeClr val="accent2">
            <a:tint val="40000"/>
            <a:alpha val="90000"/>
            <a:hueOff val="-283075"/>
            <a:satOff val="-25115"/>
            <a:lumOff val="-256"/>
            <a:alphaOff val="0"/>
          </a:schemeClr>
        </a:solidFill>
        <a:ln w="12700" cap="flat" cmpd="sng" algn="ctr">
          <a:solidFill>
            <a:schemeClr val="accent2">
              <a:tint val="40000"/>
              <a:alpha val="90000"/>
              <a:hueOff val="-283075"/>
              <a:satOff val="-25115"/>
              <a:lumOff val="-256"/>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8708241" y="1241484"/>
        <a:ext cx="237414" cy="324824"/>
      </dsp:txXfrm>
    </dsp:sp>
    <dsp:sp modelId="{A918A42F-0DA3-4B9A-BF08-634180B6273F}">
      <dsp:nvSpPr>
        <dsp:cNvPr id="0" name=""/>
        <dsp:cNvSpPr/>
      </dsp:nvSpPr>
      <dsp:spPr>
        <a:xfrm>
          <a:off x="9239468" y="1986744"/>
          <a:ext cx="431660" cy="431660"/>
        </a:xfrm>
        <a:prstGeom prst="downArrow">
          <a:avLst>
            <a:gd name="adj1" fmla="val 55000"/>
            <a:gd name="adj2" fmla="val 45000"/>
          </a:avLst>
        </a:prstGeom>
        <a:solidFill>
          <a:schemeClr val="accent2">
            <a:tint val="40000"/>
            <a:alpha val="90000"/>
            <a:hueOff val="-566151"/>
            <a:satOff val="-50231"/>
            <a:lumOff val="-513"/>
            <a:alphaOff val="0"/>
          </a:schemeClr>
        </a:solidFill>
        <a:ln w="12700" cap="flat" cmpd="sng" algn="ctr">
          <a:solidFill>
            <a:schemeClr val="accent2">
              <a:tint val="40000"/>
              <a:alpha val="90000"/>
              <a:hueOff val="-566151"/>
              <a:satOff val="-50231"/>
              <a:lumOff val="-51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336591" y="1986744"/>
        <a:ext cx="237414" cy="324824"/>
      </dsp:txXfrm>
    </dsp:sp>
    <dsp:sp modelId="{7DF24055-4126-4FC2-A7AF-46CE0DB80ECA}">
      <dsp:nvSpPr>
        <dsp:cNvPr id="0" name=""/>
        <dsp:cNvSpPr/>
      </dsp:nvSpPr>
      <dsp:spPr>
        <a:xfrm>
          <a:off x="9867818" y="2750451"/>
          <a:ext cx="431660" cy="431660"/>
        </a:xfrm>
        <a:prstGeom prst="downArrow">
          <a:avLst>
            <a:gd name="adj1" fmla="val 55000"/>
            <a:gd name="adj2" fmla="val 45000"/>
          </a:avLst>
        </a:prstGeom>
        <a:solidFill>
          <a:schemeClr val="accent2">
            <a:tint val="40000"/>
            <a:alpha val="90000"/>
            <a:hueOff val="-849226"/>
            <a:satOff val="-75346"/>
            <a:lumOff val="-769"/>
            <a:alphaOff val="0"/>
          </a:schemeClr>
        </a:solidFill>
        <a:ln w="12700" cap="flat" cmpd="sng" algn="ctr">
          <a:solidFill>
            <a:schemeClr val="accent2">
              <a:tint val="40000"/>
              <a:alpha val="90000"/>
              <a:hueOff val="-849226"/>
              <a:satOff val="-75346"/>
              <a:lumOff val="-769"/>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endParaRPr lang="en-US" sz="1900" kern="1200"/>
        </a:p>
      </dsp:txBody>
      <dsp:txXfrm>
        <a:off x="9964941" y="2750451"/>
        <a:ext cx="237414" cy="324824"/>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45743-26E5-444D-88E8-54B827031DD0}">
      <dsp:nvSpPr>
        <dsp:cNvPr id="0" name=""/>
        <dsp:cNvSpPr/>
      </dsp:nvSpPr>
      <dsp:spPr>
        <a:xfrm>
          <a:off x="0" y="163080"/>
          <a:ext cx="6858000" cy="131975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t>Q2: Is the reduced or full linear regression model best suited to predict housing prices? (General Linear F-Test to check for interactions significance).</a:t>
          </a:r>
        </a:p>
      </dsp:txBody>
      <dsp:txXfrm>
        <a:off x="64425" y="227505"/>
        <a:ext cx="6729150" cy="11909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5AFA64-F073-410F-B7FA-F0BEEAEB494C}">
      <dsp:nvSpPr>
        <dsp:cNvPr id="0" name=""/>
        <dsp:cNvSpPr/>
      </dsp:nvSpPr>
      <dsp:spPr>
        <a:xfrm>
          <a:off x="0" y="0"/>
          <a:ext cx="4328296" cy="0"/>
        </a:xfrm>
        <a:prstGeom prst="line">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w="6350" cap="flat" cmpd="sng" algn="ctr">
          <a:solidFill>
            <a:schemeClr val="accent5">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sp>
    <dsp:sp modelId="{82D48625-10A3-4CD1-AF2E-8426F261DB7B}">
      <dsp:nvSpPr>
        <dsp:cNvPr id="0" name=""/>
        <dsp:cNvSpPr/>
      </dsp:nvSpPr>
      <dsp:spPr>
        <a:xfrm>
          <a:off x="0" y="0"/>
          <a:ext cx="4328296" cy="12630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0960" tIns="60960" rIns="60960" bIns="60960" numCol="1" spcCol="1270" anchor="t" anchorCtr="0">
          <a:noAutofit/>
        </a:bodyPr>
        <a:lstStyle/>
        <a:p>
          <a:pPr marL="0" lvl="0" indent="0" algn="l" defTabSz="711200" rtl="0">
            <a:lnSpc>
              <a:spcPct val="90000"/>
            </a:lnSpc>
            <a:spcBef>
              <a:spcPct val="0"/>
            </a:spcBef>
            <a:spcAft>
              <a:spcPct val="35000"/>
            </a:spcAft>
            <a:buNone/>
          </a:pPr>
          <a:r>
            <a:rPr lang="en-US" sz="1600" kern="1200"/>
            <a:t>What is the average house price in the </a:t>
          </a:r>
          <a:r>
            <a:rPr lang="en-US" sz="1600" kern="1200">
              <a:latin typeface="Calibri Light" panose="020F0302020204030204"/>
            </a:rPr>
            <a:t>United</a:t>
          </a:r>
          <a:r>
            <a:rPr lang="en-US" sz="1600" kern="1200"/>
            <a:t> </a:t>
          </a:r>
          <a:r>
            <a:rPr lang="en-US" sz="1600" kern="1200">
              <a:latin typeface="Calibri Light" panose="020F0302020204030204"/>
            </a:rPr>
            <a:t>States</a:t>
          </a:r>
          <a:r>
            <a:rPr lang="en-US" sz="1600" kern="1200"/>
            <a:t> where the average area income is $50,000, average </a:t>
          </a:r>
          <a:r>
            <a:rPr lang="en-US" sz="1600" kern="1200">
              <a:latin typeface="Calibri Light" panose="020F0302020204030204"/>
            </a:rPr>
            <a:t>area</a:t>
          </a:r>
          <a:r>
            <a:rPr lang="en-US" sz="1600" kern="1200"/>
            <a:t> house age is 5, an area population of 35,000 people, and average </a:t>
          </a:r>
          <a:r>
            <a:rPr lang="en-US" sz="1600" kern="1200">
              <a:latin typeface="Calibri Light" panose="020F0302020204030204"/>
            </a:rPr>
            <a:t>area</a:t>
          </a:r>
          <a:r>
            <a:rPr lang="en-US" sz="1600" kern="1200"/>
            <a:t> number of rooms is 6?</a:t>
          </a:r>
          <a:endParaRPr lang="en-US" sz="1600" kern="1200">
            <a:latin typeface="Calibri Light" panose="020F0302020204030204"/>
          </a:endParaRPr>
        </a:p>
      </dsp:txBody>
      <dsp:txXfrm>
        <a:off x="0" y="0"/>
        <a:ext cx="4328296" cy="12630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A2AD42-AFA0-4EEB-A873-3FD6318F253F}">
      <dsp:nvSpPr>
        <dsp:cNvPr id="0" name=""/>
        <dsp:cNvSpPr/>
      </dsp:nvSpPr>
      <dsp:spPr>
        <a:xfrm>
          <a:off x="0" y="2011"/>
          <a:ext cx="671355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FAEB28-FFE4-4356-9E94-8691D3E40C7A}">
      <dsp:nvSpPr>
        <dsp:cNvPr id="0" name=""/>
        <dsp:cNvSpPr/>
      </dsp:nvSpPr>
      <dsp:spPr>
        <a:xfrm>
          <a:off x="0" y="2011"/>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Housing prices in the USA have increased over time and we want to see what kind of variables are most important when looking at purchasing a house as an investment</a:t>
          </a:r>
        </a:p>
      </dsp:txBody>
      <dsp:txXfrm>
        <a:off x="0" y="2011"/>
        <a:ext cx="6713552" cy="1371716"/>
      </dsp:txXfrm>
    </dsp:sp>
    <dsp:sp modelId="{A404821A-F826-4C19-857A-6A261C6763D1}">
      <dsp:nvSpPr>
        <dsp:cNvPr id="0" name=""/>
        <dsp:cNvSpPr/>
      </dsp:nvSpPr>
      <dsp:spPr>
        <a:xfrm>
          <a:off x="0" y="1373727"/>
          <a:ext cx="671355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9A17BE1-7BAA-47E2-8C51-A08C2A2DFEA0}">
      <dsp:nvSpPr>
        <dsp:cNvPr id="0" name=""/>
        <dsp:cNvSpPr/>
      </dsp:nvSpPr>
      <dsp:spPr>
        <a:xfrm>
          <a:off x="0" y="1373727"/>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surrounding neighborhood and city can affect house prices and the data set contains many of those features</a:t>
          </a:r>
        </a:p>
      </dsp:txBody>
      <dsp:txXfrm>
        <a:off x="0" y="1373727"/>
        <a:ext cx="6713552" cy="1371716"/>
      </dsp:txXfrm>
    </dsp:sp>
    <dsp:sp modelId="{BA70848E-CCDA-4DFF-857D-B305EF10A3B5}">
      <dsp:nvSpPr>
        <dsp:cNvPr id="0" name=""/>
        <dsp:cNvSpPr/>
      </dsp:nvSpPr>
      <dsp:spPr>
        <a:xfrm>
          <a:off x="0" y="2745444"/>
          <a:ext cx="671355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B7A1C9-62F3-403A-BD6A-1DEDFF1A1245}">
      <dsp:nvSpPr>
        <dsp:cNvPr id="0" name=""/>
        <dsp:cNvSpPr/>
      </dsp:nvSpPr>
      <dsp:spPr>
        <a:xfrm>
          <a:off x="0" y="2745444"/>
          <a:ext cx="6713552" cy="13717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US" sz="2200" kern="1200"/>
            <a:t>The regression model has value when submitting a bid on a house for future homeowners</a:t>
          </a:r>
        </a:p>
      </dsp:txBody>
      <dsp:txXfrm>
        <a:off x="0" y="2745444"/>
        <a:ext cx="6713552" cy="13717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09DA7E-C32A-46C8-8B0E-82D93CB6049C}">
      <dsp:nvSpPr>
        <dsp:cNvPr id="0" name=""/>
        <dsp:cNvSpPr/>
      </dsp:nvSpPr>
      <dsp:spPr>
        <a:xfrm>
          <a:off x="0" y="51359"/>
          <a:ext cx="5811128" cy="181817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Calibri Light" panose="020F0302020204030204"/>
            </a:rPr>
            <a:t>Q1: What</a:t>
          </a:r>
          <a:r>
            <a:rPr lang="en-US" sz="2100" kern="1200"/>
            <a:t> combination of features (income, age of houses, number of rooms, and number of bedrooms) are statistically significant in predicting the selling price of a house? (t-test on slope parameters)</a:t>
          </a:r>
        </a:p>
      </dsp:txBody>
      <dsp:txXfrm>
        <a:off x="88756" y="140115"/>
        <a:ext cx="5633616" cy="1640667"/>
      </dsp:txXfrm>
    </dsp:sp>
    <dsp:sp modelId="{AB2A9511-F6E0-4F71-98CE-C8EE93CC67E8}">
      <dsp:nvSpPr>
        <dsp:cNvPr id="0" name=""/>
        <dsp:cNvSpPr/>
      </dsp:nvSpPr>
      <dsp:spPr>
        <a:xfrm>
          <a:off x="0" y="1930019"/>
          <a:ext cx="5811128" cy="1818179"/>
        </a:xfrm>
        <a:prstGeom prst="roundRect">
          <a:avLst/>
        </a:prstGeom>
        <a:solidFill>
          <a:schemeClr val="accent5">
            <a:hueOff val="-3379271"/>
            <a:satOff val="-8710"/>
            <a:lumOff val="-5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Calibri Light" panose="020F0302020204030204"/>
            </a:rPr>
            <a:t>Q2: Is</a:t>
          </a:r>
          <a:r>
            <a:rPr lang="en-US" sz="2100" kern="1200"/>
            <a:t> the reduced or full linear regression model best suited to predict housing prices? (General Linear F-Test to check for interactions significance). </a:t>
          </a:r>
        </a:p>
      </dsp:txBody>
      <dsp:txXfrm>
        <a:off x="88756" y="2018775"/>
        <a:ext cx="5633616" cy="1640667"/>
      </dsp:txXfrm>
    </dsp:sp>
    <dsp:sp modelId="{1FAB8E68-ADE6-436C-939F-97EC27BF7C62}">
      <dsp:nvSpPr>
        <dsp:cNvPr id="0" name=""/>
        <dsp:cNvSpPr/>
      </dsp:nvSpPr>
      <dsp:spPr>
        <a:xfrm>
          <a:off x="0" y="3808679"/>
          <a:ext cx="5811128" cy="1818179"/>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rtl="0">
            <a:lnSpc>
              <a:spcPct val="90000"/>
            </a:lnSpc>
            <a:spcBef>
              <a:spcPct val="0"/>
            </a:spcBef>
            <a:spcAft>
              <a:spcPct val="35000"/>
            </a:spcAft>
            <a:buNone/>
          </a:pPr>
          <a:r>
            <a:rPr lang="en-US" sz="2100" kern="1200">
              <a:latin typeface="Calibri Light" panose="020F0302020204030204"/>
            </a:rPr>
            <a:t>Q3: </a:t>
          </a:r>
          <a:r>
            <a:rPr lang="en-US" sz="2100" kern="1200">
              <a:solidFill>
                <a:srgbClr val="444444"/>
              </a:solidFill>
              <a:latin typeface="Calibri"/>
              <a:cs typeface="Calibri"/>
            </a:rPr>
            <a:t>What is the average house price in the United States where the average area income is $50,000, average area house age is 5, an area population of 35,000 people, and average area number of rooms is 6?</a:t>
          </a:r>
        </a:p>
      </dsp:txBody>
      <dsp:txXfrm>
        <a:off x="88756" y="3897435"/>
        <a:ext cx="5633616" cy="16406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2AB1B-EA24-42CE-BE6A-9562B8A10631}">
      <dsp:nvSpPr>
        <dsp:cNvPr id="0" name=""/>
        <dsp:cNvSpPr/>
      </dsp:nvSpPr>
      <dsp:spPr>
        <a:xfrm>
          <a:off x="0" y="37889"/>
          <a:ext cx="6858000" cy="1570140"/>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rtl="0">
            <a:lnSpc>
              <a:spcPct val="90000"/>
            </a:lnSpc>
            <a:spcBef>
              <a:spcPct val="0"/>
            </a:spcBef>
            <a:spcAft>
              <a:spcPct val="35000"/>
            </a:spcAft>
            <a:buNone/>
          </a:pPr>
          <a:r>
            <a:rPr lang="en-US" sz="2200" kern="1200">
              <a:latin typeface="Calibri Light" panose="020F0302020204030204"/>
            </a:rPr>
            <a:t>Q1: What</a:t>
          </a:r>
          <a:r>
            <a:rPr lang="en-US" sz="2200" kern="1200"/>
            <a:t> combination of features (income, age of houses, number of rooms, number of bedrooms</a:t>
          </a:r>
          <a:r>
            <a:rPr lang="en-US" sz="2200" kern="1200">
              <a:latin typeface="Calibri Light" panose="020F0302020204030204"/>
            </a:rPr>
            <a:t>, and area population)</a:t>
          </a:r>
          <a:r>
            <a:rPr lang="en-US" sz="2200" kern="1200"/>
            <a:t> are statistically significant in predicting the selling price of a house? (t-test on slope parameters)</a:t>
          </a:r>
        </a:p>
      </dsp:txBody>
      <dsp:txXfrm>
        <a:off x="76648" y="114537"/>
        <a:ext cx="6704704" cy="141684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44AB7-F76E-4F5B-9546-9F694495B8FE}">
      <dsp:nvSpPr>
        <dsp:cNvPr id="0" name=""/>
        <dsp:cNvSpPr/>
      </dsp:nvSpPr>
      <dsp:spPr>
        <a:xfrm>
          <a:off x="0" y="25931"/>
          <a:ext cx="10175630" cy="716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Q1: What</a:t>
          </a:r>
          <a:r>
            <a:rPr lang="en-US" sz="1800" kern="1200"/>
            <a:t> combination of features (income, age of houses, number of rooms, and number of bedrooms) are statistically significant in predicting the selling price of a house? (t-test on slope parameters)</a:t>
          </a:r>
        </a:p>
      </dsp:txBody>
      <dsp:txXfrm>
        <a:off x="34954" y="60885"/>
        <a:ext cx="10105722" cy="64613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2AB1B-EA24-42CE-BE6A-9562B8A10631}">
      <dsp:nvSpPr>
        <dsp:cNvPr id="0" name=""/>
        <dsp:cNvSpPr/>
      </dsp:nvSpPr>
      <dsp:spPr>
        <a:xfrm>
          <a:off x="0" y="2205"/>
          <a:ext cx="6858000" cy="1641509"/>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Calibri Light" panose="020F0302020204030204"/>
            </a:rPr>
            <a:t>Answer: Conducting the t-test on all slope parameters, we concluded that the only insignificant predictor in our model was Average Area Number of Bedrooms, therefore, we can remove it from our model.</a:t>
          </a:r>
          <a:endParaRPr lang="en-US" sz="2300" kern="1200"/>
        </a:p>
      </dsp:txBody>
      <dsp:txXfrm>
        <a:off x="80132" y="82337"/>
        <a:ext cx="6697736" cy="148124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42B697-F50D-46A3-8674-8640DD69B3EB}">
      <dsp:nvSpPr>
        <dsp:cNvPr id="0" name=""/>
        <dsp:cNvSpPr/>
      </dsp:nvSpPr>
      <dsp:spPr>
        <a:xfrm>
          <a:off x="0" y="163080"/>
          <a:ext cx="6858000" cy="1319759"/>
        </a:xfrm>
        <a:prstGeom prst="round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rtl="0">
            <a:lnSpc>
              <a:spcPct val="90000"/>
            </a:lnSpc>
            <a:spcBef>
              <a:spcPct val="0"/>
            </a:spcBef>
            <a:spcAft>
              <a:spcPct val="35000"/>
            </a:spcAft>
            <a:buNone/>
          </a:pPr>
          <a:r>
            <a:rPr lang="en-US" sz="2400" kern="1200">
              <a:latin typeface="Calibri Light" panose="020F0302020204030204"/>
            </a:rPr>
            <a:t>Transformations: We transform both our predictors and response variable by taking the Log Function on both and see the effects on the Residual Analsysis</a:t>
          </a:r>
          <a:endParaRPr lang="en-US" sz="2400" kern="1200"/>
        </a:p>
      </dsp:txBody>
      <dsp:txXfrm>
        <a:off x="64425" y="227505"/>
        <a:ext cx="6729150" cy="11909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8644AB7-F76E-4F5B-9546-9F694495B8FE}">
      <dsp:nvSpPr>
        <dsp:cNvPr id="0" name=""/>
        <dsp:cNvSpPr/>
      </dsp:nvSpPr>
      <dsp:spPr>
        <a:xfrm>
          <a:off x="0" y="25931"/>
          <a:ext cx="10175630" cy="716040"/>
        </a:xfrm>
        <a:prstGeom prst="roundRect">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rtl="0">
            <a:lnSpc>
              <a:spcPct val="90000"/>
            </a:lnSpc>
            <a:spcBef>
              <a:spcPct val="0"/>
            </a:spcBef>
            <a:spcAft>
              <a:spcPct val="35000"/>
            </a:spcAft>
            <a:buNone/>
          </a:pPr>
          <a:r>
            <a:rPr lang="en-US" sz="1800" kern="1200">
              <a:latin typeface="Calibri Light" panose="020F0302020204030204"/>
            </a:rPr>
            <a:t>Q1: What</a:t>
          </a:r>
          <a:r>
            <a:rPr lang="en-US" sz="1800" kern="1200"/>
            <a:t> combination of features (income, age of houses, number of rooms, and number of bedrooms) are statistically significant in predicting the selling price of a house? (t-test on slope parameters)</a:t>
          </a:r>
        </a:p>
      </dsp:txBody>
      <dsp:txXfrm>
        <a:off x="34954" y="60885"/>
        <a:ext cx="10105722" cy="64613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E45743-26E5-444D-88E8-54B827031DD0}">
      <dsp:nvSpPr>
        <dsp:cNvPr id="0" name=""/>
        <dsp:cNvSpPr/>
      </dsp:nvSpPr>
      <dsp:spPr>
        <a:xfrm>
          <a:off x="0" y="2205"/>
          <a:ext cx="6858000" cy="1641509"/>
        </a:xfrm>
        <a:prstGeom prst="roundRect">
          <a:avLst/>
        </a:prstGeom>
        <a:gradFill rotWithShape="0">
          <a:gsLst>
            <a:gs pos="0">
              <a:schemeClr val="accent6">
                <a:hueOff val="0"/>
                <a:satOff val="0"/>
                <a:lumOff val="0"/>
                <a:alphaOff val="0"/>
                <a:satMod val="103000"/>
                <a:lumMod val="102000"/>
                <a:tint val="94000"/>
              </a:schemeClr>
            </a:gs>
            <a:gs pos="50000">
              <a:schemeClr val="accent6">
                <a:hueOff val="0"/>
                <a:satOff val="0"/>
                <a:lumOff val="0"/>
                <a:alphaOff val="0"/>
                <a:satMod val="110000"/>
                <a:lumMod val="100000"/>
                <a:shade val="100000"/>
              </a:schemeClr>
            </a:gs>
            <a:gs pos="100000">
              <a:schemeClr val="accent6">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rtl="0">
            <a:lnSpc>
              <a:spcPct val="90000"/>
            </a:lnSpc>
            <a:spcBef>
              <a:spcPct val="0"/>
            </a:spcBef>
            <a:spcAft>
              <a:spcPct val="35000"/>
            </a:spcAft>
            <a:buNone/>
          </a:pPr>
          <a:r>
            <a:rPr lang="en-US" sz="2300" kern="1200">
              <a:latin typeface="Calibri Light" panose="020F0302020204030204"/>
            </a:rPr>
            <a:t>Check: Here we check the significance of the predictor Average Area Number of Bedrooms where we concluded from the T-test it was insignificant. Now, we check using the Overall F-test. </a:t>
          </a:r>
          <a:endParaRPr lang="en-US" sz="2300" kern="1200"/>
        </a:p>
      </dsp:txBody>
      <dsp:txXfrm>
        <a:off x="80132" y="82337"/>
        <a:ext cx="6697736" cy="148124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3AB3D3-BF6D-0345-B61C-10D1F25D9553}" type="datetimeFigureOut">
              <a:rPr lang="en-US" smtClean="0"/>
              <a:t>5/4/2023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874757-4E39-F540-ABE0-D4FCE02F8044}" type="slidenum">
              <a:rPr lang="en-US" smtClean="0"/>
              <a:t>‹#›</a:t>
            </a:fld>
            <a:endParaRPr lang="en-US"/>
          </a:p>
        </p:txBody>
      </p:sp>
    </p:spTree>
    <p:extLst>
      <p:ext uri="{BB962C8B-B14F-4D97-AF65-F5344CB8AC3E}">
        <p14:creationId xmlns:p14="http://schemas.microsoft.com/office/powerpoint/2010/main" val="2000307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874757-4E39-F540-ABE0-D4FCE02F8044}" type="slidenum">
              <a:rPr lang="en-US" smtClean="0"/>
              <a:t>13</a:t>
            </a:fld>
            <a:endParaRPr lang="en-US"/>
          </a:p>
        </p:txBody>
      </p:sp>
    </p:spTree>
    <p:extLst>
      <p:ext uri="{BB962C8B-B14F-4D97-AF65-F5344CB8AC3E}">
        <p14:creationId xmlns:p14="http://schemas.microsoft.com/office/powerpoint/2010/main" val="468094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commons.wikimedia.org/wiki/file:large_salinas_house.jp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23.png"/><Relationship Id="rId7" Type="http://schemas.openxmlformats.org/officeDocument/2006/relationships/diagramQuickStyle" Target="../diagrams/quickStyle7.xml"/><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24.png"/><Relationship Id="rId9" Type="http://schemas.microsoft.com/office/2007/relationships/diagramDrawing" Target="../diagrams/drawing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25.pn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Layout" Target="../diagrams/layout10.xml"/><Relationship Id="rId7" Type="http://schemas.openxmlformats.org/officeDocument/2006/relationships/image" Target="../media/image3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11.xml"/><Relationship Id="rId3" Type="http://schemas.openxmlformats.org/officeDocument/2006/relationships/image" Target="../media/image34.png"/><Relationship Id="rId7" Type="http://schemas.openxmlformats.org/officeDocument/2006/relationships/diagramQuickStyle" Target="../diagrams/quickStyle11.xml"/><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diagramLayout" Target="../diagrams/layout11.xml"/><Relationship Id="rId5" Type="http://schemas.openxmlformats.org/officeDocument/2006/relationships/diagramData" Target="../diagrams/data11.xml"/><Relationship Id="rId4" Type="http://schemas.openxmlformats.org/officeDocument/2006/relationships/image" Target="../media/image35.png"/><Relationship Id="rId9" Type="http://schemas.microsoft.com/office/2007/relationships/diagramDrawing" Target="../diagrams/drawing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commons.wikimedia.org/wiki/File:San_Francisco_Bay_aerial_view.jpg" TargetMode="External"/><Relationship Id="rId7" Type="http://schemas.openxmlformats.org/officeDocument/2006/relationships/diagramColors" Target="../diagrams/colors2.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image" Target="../media/image15.png"/><Relationship Id="rId7" Type="http://schemas.openxmlformats.org/officeDocument/2006/relationships/diagramQuickStyle" Target="../diagrams/quickStyle4.xml"/><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17.png"/><Relationship Id="rId4" Type="http://schemas.openxmlformats.org/officeDocument/2006/relationships/image" Target="../media/image16.pn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8.png"/><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descr="A picture containing building, outdoor, sky, house&#10;&#10;Description automatically generated">
            <a:extLst>
              <a:ext uri="{FF2B5EF4-FFF2-40B4-BE49-F238E27FC236}">
                <a16:creationId xmlns:a16="http://schemas.microsoft.com/office/drawing/2014/main" id="{27965063-604E-8A38-DBFF-6B28350DAC1E}"/>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2300" b="4979"/>
          <a:stretch/>
        </p:blipFill>
        <p:spPr>
          <a:xfrm>
            <a:off x="20" y="1"/>
            <a:ext cx="12191980" cy="6857999"/>
          </a:xfrm>
          <a:prstGeom prst="rect">
            <a:avLst/>
          </a:prstGeom>
        </p:spPr>
      </p:pic>
      <p:sp>
        <p:nvSpPr>
          <p:cNvPr id="2" name="Title 1"/>
          <p:cNvSpPr>
            <a:spLocks noGrp="1"/>
          </p:cNvSpPr>
          <p:nvPr>
            <p:ph type="ctrTitle"/>
          </p:nvPr>
        </p:nvSpPr>
        <p:spPr>
          <a:xfrm>
            <a:off x="841249" y="941832"/>
            <a:ext cx="10506456" cy="2057400"/>
          </a:xfrm>
        </p:spPr>
        <p:txBody>
          <a:bodyPr vert="horz" lIns="91440" tIns="45720" rIns="91440" bIns="45720" rtlCol="0" anchor="b">
            <a:normAutofit/>
          </a:bodyPr>
          <a:lstStyle/>
          <a:p>
            <a:pPr algn="l"/>
            <a:r>
              <a:rPr lang="en-US" sz="5000"/>
              <a:t>Regression Analysis of Housing Prices</a:t>
            </a:r>
          </a:p>
        </p:txBody>
      </p:sp>
      <p:sp>
        <p:nvSpPr>
          <p:cNvPr id="26" name="Rectangle 1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1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p:cNvSpPr>
            <a:spLocks noGrp="1"/>
          </p:cNvSpPr>
          <p:nvPr>
            <p:ph type="subTitle" idx="1"/>
          </p:nvPr>
        </p:nvSpPr>
        <p:spPr>
          <a:xfrm>
            <a:off x="841248" y="3502152"/>
            <a:ext cx="10506456" cy="2670048"/>
          </a:xfrm>
        </p:spPr>
        <p:txBody>
          <a:bodyPr vert="horz" lIns="91440" tIns="45720" rIns="91440" bIns="45720" rtlCol="0" anchor="t">
            <a:normAutofit/>
          </a:bodyPr>
          <a:lstStyle/>
          <a:p>
            <a:pPr indent="-228600" algn="l">
              <a:buFont typeface="Arial" panose="020B0604020202020204" pitchFamily="34" charset="0"/>
              <a:buChar char="•"/>
            </a:pPr>
            <a:r>
              <a:rPr lang="en-US" sz="2000"/>
              <a:t>Victor Chen</a:t>
            </a:r>
          </a:p>
          <a:p>
            <a:pPr indent="-228600" algn="l">
              <a:buFont typeface="Arial" panose="020B0604020202020204" pitchFamily="34" charset="0"/>
              <a:buChar char="•"/>
            </a:pPr>
            <a:r>
              <a:rPr lang="en-US" sz="2000"/>
              <a:t>Luis Osorio</a:t>
            </a:r>
            <a:endParaRPr lang="en-US" sz="2000">
              <a:ea typeface="Calibri"/>
              <a:cs typeface="Calibri"/>
            </a:endParaRPr>
          </a:p>
          <a:p>
            <a:pPr indent="-228600" algn="l">
              <a:buFont typeface="Arial" panose="020B0604020202020204" pitchFamily="34" charset="0"/>
              <a:buChar char="•"/>
            </a:pPr>
            <a:r>
              <a:rPr lang="en-US" sz="2000"/>
              <a:t>Richard DiazDeLeon</a:t>
            </a:r>
            <a:endParaRPr lang="en-US" sz="2000">
              <a:ea typeface="Calibri"/>
              <a:cs typeface="Calibri"/>
            </a:endParaRPr>
          </a:p>
        </p:txBody>
      </p:sp>
      <p:sp>
        <p:nvSpPr>
          <p:cNvPr id="5" name="TextBox 4">
            <a:extLst>
              <a:ext uri="{FF2B5EF4-FFF2-40B4-BE49-F238E27FC236}">
                <a16:creationId xmlns:a16="http://schemas.microsoft.com/office/drawing/2014/main" id="{6ABD2345-0F42-AA8D-A3EE-67340F61224D}"/>
              </a:ext>
            </a:extLst>
          </p:cNvPr>
          <p:cNvSpPr txBox="1"/>
          <p:nvPr/>
        </p:nvSpPr>
        <p:spPr>
          <a:xfrm>
            <a:off x="9870532"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14141FC-8189-47F8-821A-FC9A4E91E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9" name="Rectangle 3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841248" y="510047"/>
            <a:ext cx="3300984" cy="1645920"/>
          </a:xfrm>
        </p:spPr>
        <p:txBody>
          <a:bodyPr>
            <a:normAutofit/>
          </a:bodyPr>
          <a:lstStyle/>
          <a:p>
            <a:r>
              <a:rPr lang="en-US" sz="2800">
                <a:cs typeface="Calibri Light"/>
              </a:rPr>
              <a:t>Analysis and Results – Answer**Significant Predictors</a:t>
            </a:r>
            <a:endParaRPr lang="en-US" sz="2800"/>
          </a:p>
        </p:txBody>
      </p:sp>
      <p:sp>
        <p:nvSpPr>
          <p:cNvPr id="41" name="Rectangle 4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981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pic>
        <p:nvPicPr>
          <p:cNvPr id="42" name="Picture 43" descr="Table&#10;&#10;Description automatically generated">
            <a:extLst>
              <a:ext uri="{FF2B5EF4-FFF2-40B4-BE49-F238E27FC236}">
                <a16:creationId xmlns:a16="http://schemas.microsoft.com/office/drawing/2014/main" id="{B27FA55E-A80A-799F-B732-2761B8EF77D1}"/>
              </a:ext>
            </a:extLst>
          </p:cNvPr>
          <p:cNvPicPr>
            <a:picLocks noGrp="1" noChangeAspect="1"/>
          </p:cNvPicPr>
          <p:nvPr>
            <p:ph idx="1"/>
          </p:nvPr>
        </p:nvPicPr>
        <p:blipFill rotWithShape="1">
          <a:blip r:embed="rId2"/>
          <a:srcRect r="22408" b="-1829"/>
          <a:stretch/>
        </p:blipFill>
        <p:spPr>
          <a:xfrm>
            <a:off x="385852" y="2690530"/>
            <a:ext cx="3816849" cy="2779771"/>
          </a:xfrm>
        </p:spPr>
      </p:pic>
      <p:graphicFrame>
        <p:nvGraphicFramePr>
          <p:cNvPr id="45" name="Content Placeholder 2">
            <a:extLst>
              <a:ext uri="{FF2B5EF4-FFF2-40B4-BE49-F238E27FC236}">
                <a16:creationId xmlns:a16="http://schemas.microsoft.com/office/drawing/2014/main" id="{2CDD463C-794C-8875-8506-F58C629915BB}"/>
              </a:ext>
            </a:extLst>
          </p:cNvPr>
          <p:cNvGraphicFramePr>
            <a:graphicFrameLocks/>
          </p:cNvGraphicFramePr>
          <p:nvPr>
            <p:extLst>
              <p:ext uri="{D42A27DB-BD31-4B8C-83A1-F6EECF244321}">
                <p14:modId xmlns:p14="http://schemas.microsoft.com/office/powerpoint/2010/main" val="2865432343"/>
              </p:ext>
            </p:extLst>
          </p:nvPr>
        </p:nvGraphicFramePr>
        <p:xfrm>
          <a:off x="4581144" y="510047"/>
          <a:ext cx="6858000" cy="164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8" name="Picture 48" descr="Chart, line chart&#10;&#10;Description automatically generated">
            <a:extLst>
              <a:ext uri="{FF2B5EF4-FFF2-40B4-BE49-F238E27FC236}">
                <a16:creationId xmlns:a16="http://schemas.microsoft.com/office/drawing/2014/main" id="{937C5EAD-CC6F-257F-A55F-C248489C70F6}"/>
              </a:ext>
            </a:extLst>
          </p:cNvPr>
          <p:cNvPicPr>
            <a:picLocks noChangeAspect="1"/>
          </p:cNvPicPr>
          <p:nvPr/>
        </p:nvPicPr>
        <p:blipFill>
          <a:blip r:embed="rId8"/>
          <a:stretch>
            <a:fillRect/>
          </a:stretch>
        </p:blipFill>
        <p:spPr>
          <a:xfrm>
            <a:off x="4005532" y="3002737"/>
            <a:ext cx="4353464" cy="2405278"/>
          </a:xfrm>
          <a:prstGeom prst="rect">
            <a:avLst/>
          </a:prstGeom>
        </p:spPr>
      </p:pic>
      <p:pic>
        <p:nvPicPr>
          <p:cNvPr id="49" name="Picture 49" descr="Chart, scatter chart&#10;&#10;Description automatically generated">
            <a:extLst>
              <a:ext uri="{FF2B5EF4-FFF2-40B4-BE49-F238E27FC236}">
                <a16:creationId xmlns:a16="http://schemas.microsoft.com/office/drawing/2014/main" id="{82F19574-B210-CB48-4F21-8FB1BB96684C}"/>
              </a:ext>
            </a:extLst>
          </p:cNvPr>
          <p:cNvPicPr>
            <a:picLocks noChangeAspect="1"/>
          </p:cNvPicPr>
          <p:nvPr/>
        </p:nvPicPr>
        <p:blipFill>
          <a:blip r:embed="rId9"/>
          <a:stretch>
            <a:fillRect/>
          </a:stretch>
        </p:blipFill>
        <p:spPr>
          <a:xfrm>
            <a:off x="8203720" y="3057540"/>
            <a:ext cx="3821501" cy="2036881"/>
          </a:xfrm>
          <a:prstGeom prst="rect">
            <a:avLst/>
          </a:prstGeom>
        </p:spPr>
      </p:pic>
      <p:sp>
        <p:nvSpPr>
          <p:cNvPr id="274" name="TextBox 273">
            <a:extLst>
              <a:ext uri="{FF2B5EF4-FFF2-40B4-BE49-F238E27FC236}">
                <a16:creationId xmlns:a16="http://schemas.microsoft.com/office/drawing/2014/main" id="{587C071A-7A31-61AF-9ED7-DCFC73083DFC}"/>
              </a:ext>
            </a:extLst>
          </p:cNvPr>
          <p:cNvSpPr txBox="1"/>
          <p:nvPr/>
        </p:nvSpPr>
        <p:spPr>
          <a:xfrm>
            <a:off x="5349240" y="2583180"/>
            <a:ext cx="187452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Residuals QQ-Plot</a:t>
            </a:r>
            <a:endParaRPr lang="en-US"/>
          </a:p>
        </p:txBody>
      </p:sp>
      <p:sp>
        <p:nvSpPr>
          <p:cNvPr id="275" name="TextBox 274">
            <a:extLst>
              <a:ext uri="{FF2B5EF4-FFF2-40B4-BE49-F238E27FC236}">
                <a16:creationId xmlns:a16="http://schemas.microsoft.com/office/drawing/2014/main" id="{6B84E95D-B10B-CE1E-334A-22D2948016F8}"/>
              </a:ext>
            </a:extLst>
          </p:cNvPr>
          <p:cNvSpPr txBox="1"/>
          <p:nvPr/>
        </p:nvSpPr>
        <p:spPr>
          <a:xfrm>
            <a:off x="8717280" y="2636519"/>
            <a:ext cx="33070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Significant Predictors Only </a:t>
            </a:r>
            <a:endParaRPr lang="en-US"/>
          </a:p>
        </p:txBody>
      </p:sp>
    </p:spTree>
    <p:extLst>
      <p:ext uri="{BB962C8B-B14F-4D97-AF65-F5344CB8AC3E}">
        <p14:creationId xmlns:p14="http://schemas.microsoft.com/office/powerpoint/2010/main" val="8917467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2" name="Rectangle 51">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841248" y="510047"/>
            <a:ext cx="3300984" cy="1645920"/>
          </a:xfrm>
        </p:spPr>
        <p:txBody>
          <a:bodyPr>
            <a:normAutofit/>
          </a:bodyPr>
          <a:lstStyle/>
          <a:p>
            <a:r>
              <a:rPr lang="en-US" sz="2800">
                <a:cs typeface="Calibri Light"/>
              </a:rPr>
              <a:t>Analysis and Results – Transformation Methods Attempt</a:t>
            </a:r>
            <a:endParaRPr lang="en-US" sz="2800"/>
          </a:p>
        </p:txBody>
      </p:sp>
      <p:sp>
        <p:nvSpPr>
          <p:cNvPr id="54" name="Rectangle 53">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6" name="Rectangle 55">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1" descr="Table&#10;&#10;Description automatically generated">
            <a:extLst>
              <a:ext uri="{FF2B5EF4-FFF2-40B4-BE49-F238E27FC236}">
                <a16:creationId xmlns:a16="http://schemas.microsoft.com/office/drawing/2014/main" id="{AEF4B68E-47BF-812B-ED06-C3344DDF8B0A}"/>
              </a:ext>
            </a:extLst>
          </p:cNvPr>
          <p:cNvPicPr>
            <a:picLocks noGrp="1" noChangeAspect="1"/>
          </p:cNvPicPr>
          <p:nvPr>
            <p:ph idx="1"/>
          </p:nvPr>
        </p:nvPicPr>
        <p:blipFill rotWithShape="1">
          <a:blip r:embed="rId2"/>
          <a:srcRect r="23809"/>
          <a:stretch/>
        </p:blipFill>
        <p:spPr>
          <a:xfrm>
            <a:off x="557784" y="3173530"/>
            <a:ext cx="3584448" cy="2505175"/>
          </a:xfrm>
          <a:prstGeom prst="rect">
            <a:avLst/>
          </a:prstGeom>
        </p:spPr>
      </p:pic>
      <p:pic>
        <p:nvPicPr>
          <p:cNvPr id="23" name="Picture 23" descr="Chart, line chart&#10;&#10;Description automatically generated">
            <a:extLst>
              <a:ext uri="{FF2B5EF4-FFF2-40B4-BE49-F238E27FC236}">
                <a16:creationId xmlns:a16="http://schemas.microsoft.com/office/drawing/2014/main" id="{5803DADF-C770-17F5-3B47-0FA2ECFC9DE3}"/>
              </a:ext>
            </a:extLst>
          </p:cNvPr>
          <p:cNvPicPr>
            <a:picLocks noChangeAspect="1"/>
          </p:cNvPicPr>
          <p:nvPr/>
        </p:nvPicPr>
        <p:blipFill>
          <a:blip r:embed="rId3"/>
          <a:stretch>
            <a:fillRect/>
          </a:stretch>
        </p:blipFill>
        <p:spPr>
          <a:xfrm>
            <a:off x="4347599" y="3476239"/>
            <a:ext cx="3584448" cy="1899757"/>
          </a:xfrm>
          <a:prstGeom prst="rect">
            <a:avLst/>
          </a:prstGeom>
        </p:spPr>
      </p:pic>
      <p:pic>
        <p:nvPicPr>
          <p:cNvPr id="22" name="Picture 22" descr="Chart, scatter chart&#10;&#10;Description automatically generated">
            <a:extLst>
              <a:ext uri="{FF2B5EF4-FFF2-40B4-BE49-F238E27FC236}">
                <a16:creationId xmlns:a16="http://schemas.microsoft.com/office/drawing/2014/main" id="{6609EB10-98E7-3FE4-4781-66D8120C2371}"/>
              </a:ext>
            </a:extLst>
          </p:cNvPr>
          <p:cNvPicPr>
            <a:picLocks noChangeAspect="1"/>
          </p:cNvPicPr>
          <p:nvPr/>
        </p:nvPicPr>
        <p:blipFill>
          <a:blip r:embed="rId4"/>
          <a:stretch>
            <a:fillRect/>
          </a:stretch>
        </p:blipFill>
        <p:spPr>
          <a:xfrm>
            <a:off x="8137415" y="3494161"/>
            <a:ext cx="3584448" cy="1863913"/>
          </a:xfrm>
          <a:prstGeom prst="rect">
            <a:avLst/>
          </a:prstGeom>
        </p:spPr>
      </p:pic>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graphicFrame>
        <p:nvGraphicFramePr>
          <p:cNvPr id="45" name="Content Placeholder 2">
            <a:extLst>
              <a:ext uri="{FF2B5EF4-FFF2-40B4-BE49-F238E27FC236}">
                <a16:creationId xmlns:a16="http://schemas.microsoft.com/office/drawing/2014/main" id="{2CDD463C-794C-8875-8506-F58C629915BB}"/>
              </a:ext>
            </a:extLst>
          </p:cNvPr>
          <p:cNvGraphicFramePr>
            <a:graphicFrameLocks/>
          </p:cNvGraphicFramePr>
          <p:nvPr>
            <p:extLst>
              <p:ext uri="{D42A27DB-BD31-4B8C-83A1-F6EECF244321}">
                <p14:modId xmlns:p14="http://schemas.microsoft.com/office/powerpoint/2010/main" val="1926711709"/>
              </p:ext>
            </p:extLst>
          </p:nvPr>
        </p:nvGraphicFramePr>
        <p:xfrm>
          <a:off x="4581144" y="510047"/>
          <a:ext cx="6858000" cy="1645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249" name="TextBox 248">
            <a:extLst>
              <a:ext uri="{FF2B5EF4-FFF2-40B4-BE49-F238E27FC236}">
                <a16:creationId xmlns:a16="http://schemas.microsoft.com/office/drawing/2014/main" id="{EDE98A03-4480-FDD7-6E27-B02B448EA9E8}"/>
              </a:ext>
            </a:extLst>
          </p:cNvPr>
          <p:cNvSpPr txBox="1"/>
          <p:nvPr/>
        </p:nvSpPr>
        <p:spPr>
          <a:xfrm>
            <a:off x="4351020" y="2598420"/>
            <a:ext cx="35356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The Transformation failed our normality assumption on the errors.</a:t>
            </a:r>
            <a:endParaRPr lang="en-US"/>
          </a:p>
        </p:txBody>
      </p:sp>
      <p:sp>
        <p:nvSpPr>
          <p:cNvPr id="250" name="TextBox 249">
            <a:extLst>
              <a:ext uri="{FF2B5EF4-FFF2-40B4-BE49-F238E27FC236}">
                <a16:creationId xmlns:a16="http://schemas.microsoft.com/office/drawing/2014/main" id="{5E6FF683-F4DB-9CEF-C889-44D4C4CA8B2F}"/>
              </a:ext>
            </a:extLst>
          </p:cNvPr>
          <p:cNvSpPr txBox="1"/>
          <p:nvPr/>
        </p:nvSpPr>
        <p:spPr>
          <a:xfrm>
            <a:off x="8214360" y="2598420"/>
            <a:ext cx="326898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It also fails to meet the linearity and equal variance assumptions </a:t>
            </a:r>
            <a:endParaRPr lang="en-US"/>
          </a:p>
        </p:txBody>
      </p:sp>
    </p:spTree>
    <p:extLst>
      <p:ext uri="{BB962C8B-B14F-4D97-AF65-F5344CB8AC3E}">
        <p14:creationId xmlns:p14="http://schemas.microsoft.com/office/powerpoint/2010/main" val="1533886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1008184" y="174032"/>
            <a:ext cx="10175631" cy="1111843"/>
          </a:xfrm>
        </p:spPr>
        <p:txBody>
          <a:bodyPr anchor="ctr">
            <a:normAutofit/>
          </a:bodyPr>
          <a:lstStyle/>
          <a:p>
            <a:pPr algn="ctr"/>
            <a:r>
              <a:rPr lang="en-US" sz="4000">
                <a:cs typeface="Calibri Light"/>
              </a:rPr>
              <a:t>Analysis and Results - Q1</a:t>
            </a:r>
            <a:endParaRPr lang="en-US" sz="4000"/>
          </a:p>
        </p:txBody>
      </p:sp>
      <p:sp>
        <p:nvSpPr>
          <p:cNvPr id="7" name="Content Placeholder 6">
            <a:extLst>
              <a:ext uri="{FF2B5EF4-FFF2-40B4-BE49-F238E27FC236}">
                <a16:creationId xmlns:a16="http://schemas.microsoft.com/office/drawing/2014/main" id="{7CBA87D9-350F-F16C-C26A-3112FA481D69}"/>
              </a:ext>
            </a:extLst>
          </p:cNvPr>
          <p:cNvSpPr>
            <a:spLocks noGrp="1"/>
          </p:cNvSpPr>
          <p:nvPr>
            <p:ph idx="1"/>
          </p:nvPr>
        </p:nvSpPr>
        <p:spPr>
          <a:xfrm>
            <a:off x="4001218" y="2544492"/>
            <a:ext cx="7395713" cy="3388056"/>
          </a:xfrm>
        </p:spPr>
        <p:txBody>
          <a:bodyPr vert="horz" lIns="91440" tIns="45720" rIns="91440" bIns="45720" rtlCol="0" anchor="t">
            <a:normAutofit fontScale="92500" lnSpcReduction="10000"/>
          </a:bodyPr>
          <a:lstStyle/>
          <a:p>
            <a:pPr marL="0" indent="0">
              <a:buNone/>
            </a:pPr>
            <a:r>
              <a:rPr lang="en-US">
                <a:ea typeface="+mn-lt"/>
                <a:cs typeface="+mn-lt"/>
              </a:rPr>
              <a:t>From the QQ-Plot above we can see that our residuals lie on the slanted line, hence they seem to be normally distributed. Now conducting a Shapiro-Test, where our null hypothesis is that the vector is Normally Distributed versus our alternative hypothesis where our 1d-array is not normally distributed. Now using a significance level of α = 0.05, we can see our p-value is 2.2e-16. Thus, we have p-value &gt; α, therefore we fail to reject our null and conclude that the errors are normally distributed. </a:t>
            </a:r>
            <a:endParaRPr lang="en-US"/>
          </a:p>
        </p:txBody>
      </p:sp>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graphicFrame>
        <p:nvGraphicFramePr>
          <p:cNvPr id="45" name="Content Placeholder 2">
            <a:extLst>
              <a:ext uri="{FF2B5EF4-FFF2-40B4-BE49-F238E27FC236}">
                <a16:creationId xmlns:a16="http://schemas.microsoft.com/office/drawing/2014/main" id="{2CDD463C-794C-8875-8506-F58C629915BB}"/>
              </a:ext>
            </a:extLst>
          </p:cNvPr>
          <p:cNvGraphicFramePr>
            <a:graphicFrameLocks/>
          </p:cNvGraphicFramePr>
          <p:nvPr/>
        </p:nvGraphicFramePr>
        <p:xfrm>
          <a:off x="1008184" y="1459907"/>
          <a:ext cx="10175630" cy="767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7" descr="Text&#10;&#10;Description automatically generated">
            <a:extLst>
              <a:ext uri="{FF2B5EF4-FFF2-40B4-BE49-F238E27FC236}">
                <a16:creationId xmlns:a16="http://schemas.microsoft.com/office/drawing/2014/main" id="{12D1142A-CF5B-565D-0701-2BE5F3E5D297}"/>
              </a:ext>
            </a:extLst>
          </p:cNvPr>
          <p:cNvPicPr>
            <a:picLocks noChangeAspect="1"/>
          </p:cNvPicPr>
          <p:nvPr/>
        </p:nvPicPr>
        <p:blipFill>
          <a:blip r:embed="rId7"/>
          <a:stretch>
            <a:fillRect/>
          </a:stretch>
        </p:blipFill>
        <p:spPr>
          <a:xfrm>
            <a:off x="655338" y="3571067"/>
            <a:ext cx="2657475" cy="981075"/>
          </a:xfrm>
          <a:prstGeom prst="rect">
            <a:avLst/>
          </a:prstGeom>
        </p:spPr>
      </p:pic>
    </p:spTree>
    <p:extLst>
      <p:ext uri="{BB962C8B-B14F-4D97-AF65-F5344CB8AC3E}">
        <p14:creationId xmlns:p14="http://schemas.microsoft.com/office/powerpoint/2010/main" val="1708762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841248" y="510047"/>
            <a:ext cx="3300984" cy="1645920"/>
          </a:xfrm>
        </p:spPr>
        <p:txBody>
          <a:bodyPr>
            <a:normAutofit/>
          </a:bodyPr>
          <a:lstStyle/>
          <a:p>
            <a:r>
              <a:rPr lang="en-US" sz="2800">
                <a:cs typeface="Calibri Light"/>
              </a:rPr>
              <a:t>Significant Predictor Check Using General Linear F-Test</a:t>
            </a:r>
          </a:p>
        </p:txBody>
      </p:sp>
      <p:sp>
        <p:nvSpPr>
          <p:cNvPr id="20" name="Rectangle 1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graphicFrame>
        <p:nvGraphicFramePr>
          <p:cNvPr id="6" name="Content Placeholder 2">
            <a:extLst>
              <a:ext uri="{FF2B5EF4-FFF2-40B4-BE49-F238E27FC236}">
                <a16:creationId xmlns:a16="http://schemas.microsoft.com/office/drawing/2014/main" id="{74384ACB-C238-81C6-A6A8-C7D79E8413E6}"/>
              </a:ext>
            </a:extLst>
          </p:cNvPr>
          <p:cNvGraphicFramePr>
            <a:graphicFrameLocks/>
          </p:cNvGraphicFramePr>
          <p:nvPr/>
        </p:nvGraphicFramePr>
        <p:xfrm>
          <a:off x="4581144" y="510047"/>
          <a:ext cx="6858000" cy="1645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TextBox 18">
            <a:extLst>
              <a:ext uri="{FF2B5EF4-FFF2-40B4-BE49-F238E27FC236}">
                <a16:creationId xmlns:a16="http://schemas.microsoft.com/office/drawing/2014/main" id="{B5274B7E-B698-50D6-02D0-8AADF98BDEDA}"/>
              </a:ext>
            </a:extLst>
          </p:cNvPr>
          <p:cNvSpPr txBox="1"/>
          <p:nvPr/>
        </p:nvSpPr>
        <p:spPr>
          <a:xfrm>
            <a:off x="1669298" y="4686853"/>
            <a:ext cx="8937682"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ea typeface="+mn-lt"/>
                <a:cs typeface="+mn-lt"/>
              </a:rPr>
              <a:t>Here we check the validity of the predictor average area number of bedrooms using the General Linear F-test. From the T-test we saw that average area number of bedrooms was a statistically insignificant predictor, in the overall F-test we check which model is statistically significant, the model with the predictor average area number of bedrooms or the model without the predictor. The results should be the same as the T-test since the null hypothesis is the same as the t-test. Thus, concluding the reduced model is more significant or in other terms, the average area number of bedrooms is an insignificant predictor.  </a:t>
            </a:r>
            <a:endParaRPr lang="en-US" sz="1600"/>
          </a:p>
        </p:txBody>
      </p:sp>
      <p:pic>
        <p:nvPicPr>
          <p:cNvPr id="11" name="Picture 11" descr="Text&#10;&#10;Description automatically generated">
            <a:extLst>
              <a:ext uri="{FF2B5EF4-FFF2-40B4-BE49-F238E27FC236}">
                <a16:creationId xmlns:a16="http://schemas.microsoft.com/office/drawing/2014/main" id="{D4E4F098-715F-9579-8C32-77D63AD8EA6F}"/>
              </a:ext>
            </a:extLst>
          </p:cNvPr>
          <p:cNvPicPr>
            <a:picLocks noGrp="1" noChangeAspect="1"/>
          </p:cNvPicPr>
          <p:nvPr>
            <p:ph idx="1"/>
          </p:nvPr>
        </p:nvPicPr>
        <p:blipFill>
          <a:blip r:embed="rId8"/>
          <a:stretch>
            <a:fillRect/>
          </a:stretch>
        </p:blipFill>
        <p:spPr>
          <a:xfrm>
            <a:off x="3014662" y="2899184"/>
            <a:ext cx="6162675" cy="1581150"/>
          </a:xfrm>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27BF3544-5A02-50DE-1E22-853DE9AF018C}"/>
                  </a:ext>
                </a:extLst>
              </p:cNvPr>
              <p:cNvSpPr txBox="1"/>
              <p:nvPr/>
            </p:nvSpPr>
            <p:spPr>
              <a:xfrm>
                <a:off x="3162099" y="2520297"/>
                <a:ext cx="6486398" cy="338554"/>
              </a:xfrm>
              <a:prstGeom prst="rect">
                <a:avLst/>
              </a:prstGeom>
              <a:noFill/>
            </p:spPr>
            <p:txBody>
              <a:bodyPr wrap="square" rtlCol="0">
                <a:spAutoFit/>
              </a:bodyPr>
              <a:lstStyle/>
              <a:p>
                <a14:m>
                  <m:oMath xmlns:m="http://schemas.openxmlformats.org/officeDocument/2006/math">
                    <m:sSub>
                      <m:sSubPr>
                        <m:ctrlPr>
                          <a:rPr lang="en-US" sz="16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β</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0 </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𝑣𝑠</m:t>
                    </m:r>
                    <m:r>
                      <a:rPr lang="en-US" sz="1600" b="0" i="1" smtClean="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𝑎</m:t>
                        </m:r>
                      </m:sub>
                    </m:s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16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1600">
                            <a:effectLst/>
                            <a:latin typeface="Cambria Math" panose="02040503050406030204" pitchFamily="18" charset="0"/>
                            <a:ea typeface="Times New Roman" panose="02020603050405020304" pitchFamily="18" charset="0"/>
                            <a:cs typeface="Times New Roman" panose="02020603050405020304" pitchFamily="18" charset="0"/>
                          </a:rPr>
                          <m:t>β</m:t>
                        </m:r>
                      </m:e>
                      <m:sub>
                        <m:r>
                          <a:rPr lang="en-US" sz="1600" i="1">
                            <a:effectLst/>
                            <a:latin typeface="Cambria Math" panose="02040503050406030204" pitchFamily="18" charset="0"/>
                            <a:ea typeface="Times New Roman" panose="02020603050405020304" pitchFamily="18" charset="0"/>
                            <a:cs typeface="Times New Roman" panose="02020603050405020304" pitchFamily="18" charset="0"/>
                          </a:rPr>
                          <m:t>𝑖</m:t>
                        </m:r>
                      </m:sub>
                    </m:sSub>
                    <m:r>
                      <a:rPr lang="en-US" sz="1600">
                        <a:effectLst/>
                        <a:latin typeface="Cambria Math" panose="02040503050406030204" pitchFamily="18" charset="0"/>
                        <a:ea typeface="Times New Roman" panose="02020603050405020304" pitchFamily="18" charset="0"/>
                        <a:cs typeface="Times New Roman" panose="02020603050405020304" pitchFamily="18" charset="0"/>
                      </a:rPr>
                      <m:t>≠</m:t>
                    </m:r>
                  </m:oMath>
                </a14:m>
                <a:r>
                  <a:rPr lang="en-US" sz="1600">
                    <a:effectLst/>
                    <a:latin typeface="Calibri" panose="020F0502020204030204" pitchFamily="34" charset="0"/>
                    <a:ea typeface="Calibri" panose="020F0502020204030204" pitchFamily="34" charset="0"/>
                    <a:cs typeface="Times New Roman" panose="02020603050405020304" pitchFamily="18" charset="0"/>
                  </a:rPr>
                  <a:t> 0 where </a:t>
                </a:r>
                <a:r>
                  <a:rPr lang="en-US" sz="1600" i="1" err="1">
                    <a:latin typeface="Calibri" panose="020F0502020204030204" pitchFamily="34" charset="0"/>
                    <a:ea typeface="Calibri" panose="020F0502020204030204" pitchFamily="34" charset="0"/>
                    <a:cs typeface="Times New Roman" panose="02020603050405020304" pitchFamily="18" charset="0"/>
                  </a:rPr>
                  <a:t>i</a:t>
                </a:r>
                <a:r>
                  <a:rPr lang="en-US" sz="1600">
                    <a:latin typeface="Calibri" panose="020F0502020204030204" pitchFamily="34" charset="0"/>
                    <a:ea typeface="Calibri" panose="020F0502020204030204" pitchFamily="34" charset="0"/>
                    <a:cs typeface="Times New Roman" panose="02020603050405020304" pitchFamily="18" charset="0"/>
                  </a:rPr>
                  <a:t> is the average number of bedrooms</a:t>
                </a:r>
                <a:endParaRPr lang="en-US" sz="160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p:sp>
            <p:nvSpPr>
              <p:cNvPr id="3" name="TextBox 2">
                <a:extLst>
                  <a:ext uri="{FF2B5EF4-FFF2-40B4-BE49-F238E27FC236}">
                    <a16:creationId xmlns:a16="http://schemas.microsoft.com/office/drawing/2014/main" id="{27BF3544-5A02-50DE-1E22-853DE9AF018C}"/>
                  </a:ext>
                </a:extLst>
              </p:cNvPr>
              <p:cNvSpPr txBox="1">
                <a:spLocks noRot="1" noChangeAspect="1" noMove="1" noResize="1" noEditPoints="1" noAdjustHandles="1" noChangeArrowheads="1" noChangeShapeType="1" noTextEdit="1"/>
              </p:cNvSpPr>
              <p:nvPr/>
            </p:nvSpPr>
            <p:spPr>
              <a:xfrm>
                <a:off x="3162099" y="2520297"/>
                <a:ext cx="6486398" cy="338554"/>
              </a:xfrm>
              <a:prstGeom prst="rect">
                <a:avLst/>
              </a:prstGeom>
              <a:blipFill>
                <a:blip r:embed="rId9"/>
                <a:stretch>
                  <a:fillRect t="-5357" b="-21429"/>
                </a:stretch>
              </a:blipFill>
            </p:spPr>
            <p:txBody>
              <a:bodyPr/>
              <a:lstStyle/>
              <a:p>
                <a:r>
                  <a:rPr lang="en-US">
                    <a:noFill/>
                  </a:rPr>
                  <a:t> </a:t>
                </a:r>
              </a:p>
            </p:txBody>
          </p:sp>
        </mc:Fallback>
      </mc:AlternateContent>
    </p:spTree>
    <p:extLst>
      <p:ext uri="{BB962C8B-B14F-4D97-AF65-F5344CB8AC3E}">
        <p14:creationId xmlns:p14="http://schemas.microsoft.com/office/powerpoint/2010/main" val="431392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C0638-8749-030F-414F-5042134B97E5}"/>
              </a:ext>
            </a:extLst>
          </p:cNvPr>
          <p:cNvSpPr>
            <a:spLocks noGrp="1"/>
          </p:cNvSpPr>
          <p:nvPr>
            <p:ph type="title"/>
          </p:nvPr>
        </p:nvSpPr>
        <p:spPr/>
        <p:txBody>
          <a:bodyPr/>
          <a:lstStyle/>
          <a:p>
            <a:r>
              <a:rPr lang="en-US" dirty="0">
                <a:cs typeface="Calibri Light"/>
              </a:rPr>
              <a:t>Step-Wise Regression Using AIC &amp; BIC</a:t>
            </a:r>
            <a:endParaRPr lang="en-US" dirty="0"/>
          </a:p>
        </p:txBody>
      </p:sp>
      <p:pic>
        <p:nvPicPr>
          <p:cNvPr id="4" name="Picture 4" descr="Text&#10;&#10;Description automatically generated">
            <a:extLst>
              <a:ext uri="{FF2B5EF4-FFF2-40B4-BE49-F238E27FC236}">
                <a16:creationId xmlns:a16="http://schemas.microsoft.com/office/drawing/2014/main" id="{C24F8E25-EE94-0CDD-012B-84CFC694BF8F}"/>
              </a:ext>
            </a:extLst>
          </p:cNvPr>
          <p:cNvPicPr>
            <a:picLocks noGrp="1" noChangeAspect="1"/>
          </p:cNvPicPr>
          <p:nvPr>
            <p:ph idx="1"/>
          </p:nvPr>
        </p:nvPicPr>
        <p:blipFill rotWithShape="1">
          <a:blip r:embed="rId2"/>
          <a:srcRect r="22167" b="6626"/>
          <a:stretch/>
        </p:blipFill>
        <p:spPr>
          <a:xfrm>
            <a:off x="3406466" y="1603932"/>
            <a:ext cx="4010749" cy="1316287"/>
          </a:xfrm>
        </p:spPr>
      </p:pic>
      <p:pic>
        <p:nvPicPr>
          <p:cNvPr id="5" name="Picture 5">
            <a:extLst>
              <a:ext uri="{FF2B5EF4-FFF2-40B4-BE49-F238E27FC236}">
                <a16:creationId xmlns:a16="http://schemas.microsoft.com/office/drawing/2014/main" id="{07E9EE4A-7CD7-495C-D8C1-D1604C976430}"/>
              </a:ext>
            </a:extLst>
          </p:cNvPr>
          <p:cNvPicPr>
            <a:picLocks noChangeAspect="1"/>
          </p:cNvPicPr>
          <p:nvPr/>
        </p:nvPicPr>
        <p:blipFill>
          <a:blip r:embed="rId3"/>
          <a:stretch>
            <a:fillRect/>
          </a:stretch>
        </p:blipFill>
        <p:spPr>
          <a:xfrm>
            <a:off x="-1854" y="2921904"/>
            <a:ext cx="6153704" cy="3893692"/>
          </a:xfrm>
          <a:prstGeom prst="rect">
            <a:avLst/>
          </a:prstGeom>
        </p:spPr>
      </p:pic>
      <p:pic>
        <p:nvPicPr>
          <p:cNvPr id="6" name="Picture 6">
            <a:extLst>
              <a:ext uri="{FF2B5EF4-FFF2-40B4-BE49-F238E27FC236}">
                <a16:creationId xmlns:a16="http://schemas.microsoft.com/office/drawing/2014/main" id="{AA4FEF00-0F70-63AF-AD34-8AEE8090C2F5}"/>
              </a:ext>
            </a:extLst>
          </p:cNvPr>
          <p:cNvPicPr>
            <a:picLocks noChangeAspect="1"/>
          </p:cNvPicPr>
          <p:nvPr/>
        </p:nvPicPr>
        <p:blipFill>
          <a:blip r:embed="rId4"/>
          <a:stretch>
            <a:fillRect/>
          </a:stretch>
        </p:blipFill>
        <p:spPr>
          <a:xfrm>
            <a:off x="6233604" y="3057696"/>
            <a:ext cx="5687626" cy="3613056"/>
          </a:xfrm>
          <a:prstGeom prst="rect">
            <a:avLst/>
          </a:prstGeom>
        </p:spPr>
      </p:pic>
    </p:spTree>
    <p:extLst>
      <p:ext uri="{BB962C8B-B14F-4D97-AF65-F5344CB8AC3E}">
        <p14:creationId xmlns:p14="http://schemas.microsoft.com/office/powerpoint/2010/main" val="9145663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841248" y="510047"/>
            <a:ext cx="3300984" cy="1645920"/>
          </a:xfrm>
        </p:spPr>
        <p:txBody>
          <a:bodyPr>
            <a:normAutofit/>
          </a:bodyPr>
          <a:lstStyle/>
          <a:p>
            <a:r>
              <a:rPr lang="en-US" sz="2800">
                <a:cs typeface="Calibri Light"/>
              </a:rPr>
              <a:t>Analysis and Results - Q2</a:t>
            </a:r>
            <a:endParaRPr lang="en-US" sz="2800"/>
          </a:p>
        </p:txBody>
      </p:sp>
      <p:sp>
        <p:nvSpPr>
          <p:cNvPr id="20" name="Rectangle 19">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ectangle 21">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graphicFrame>
        <p:nvGraphicFramePr>
          <p:cNvPr id="6" name="Content Placeholder 2">
            <a:extLst>
              <a:ext uri="{FF2B5EF4-FFF2-40B4-BE49-F238E27FC236}">
                <a16:creationId xmlns:a16="http://schemas.microsoft.com/office/drawing/2014/main" id="{74384ACB-C238-81C6-A6A8-C7D79E8413E6}"/>
              </a:ext>
            </a:extLst>
          </p:cNvPr>
          <p:cNvGraphicFramePr>
            <a:graphicFrameLocks/>
          </p:cNvGraphicFramePr>
          <p:nvPr/>
        </p:nvGraphicFramePr>
        <p:xfrm>
          <a:off x="4581144" y="510047"/>
          <a:ext cx="6858000" cy="1645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4" name="Picture 14" descr="Text&#10;&#10;Description automatically generated">
            <a:extLst>
              <a:ext uri="{FF2B5EF4-FFF2-40B4-BE49-F238E27FC236}">
                <a16:creationId xmlns:a16="http://schemas.microsoft.com/office/drawing/2014/main" id="{E34A7527-A276-B2D8-EF20-051C0C8C73F6}"/>
              </a:ext>
            </a:extLst>
          </p:cNvPr>
          <p:cNvPicPr>
            <a:picLocks noGrp="1" noChangeAspect="1"/>
          </p:cNvPicPr>
          <p:nvPr>
            <p:ph idx="1"/>
          </p:nvPr>
        </p:nvPicPr>
        <p:blipFill>
          <a:blip r:embed="rId7"/>
          <a:stretch>
            <a:fillRect/>
          </a:stretch>
        </p:blipFill>
        <p:spPr>
          <a:xfrm>
            <a:off x="484249" y="2657370"/>
            <a:ext cx="5630713" cy="2199017"/>
          </a:xfrm>
        </p:spPr>
      </p:pic>
      <p:sp>
        <p:nvSpPr>
          <p:cNvPr id="15" name="TextBox 14">
            <a:extLst>
              <a:ext uri="{FF2B5EF4-FFF2-40B4-BE49-F238E27FC236}">
                <a16:creationId xmlns:a16="http://schemas.microsoft.com/office/drawing/2014/main" id="{12ABF01B-7D9D-865A-4806-C0134EBEEB2C}"/>
              </a:ext>
            </a:extLst>
          </p:cNvPr>
          <p:cNvSpPr txBox="1"/>
          <p:nvPr/>
        </p:nvSpPr>
        <p:spPr>
          <a:xfrm>
            <a:off x="4938404" y="2753918"/>
            <a:ext cx="217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cs typeface="Calibri"/>
              </a:rPr>
              <a:t>reduced</a:t>
            </a:r>
            <a:endParaRPr lang="en-US"/>
          </a:p>
        </p:txBody>
      </p:sp>
      <p:sp>
        <p:nvSpPr>
          <p:cNvPr id="17" name="TextBox 16">
            <a:extLst>
              <a:ext uri="{FF2B5EF4-FFF2-40B4-BE49-F238E27FC236}">
                <a16:creationId xmlns:a16="http://schemas.microsoft.com/office/drawing/2014/main" id="{F4A9A0A9-671D-7797-7ADB-F4B9701E798A}"/>
              </a:ext>
            </a:extLst>
          </p:cNvPr>
          <p:cNvSpPr txBox="1"/>
          <p:nvPr/>
        </p:nvSpPr>
        <p:spPr>
          <a:xfrm>
            <a:off x="5355346" y="3616559"/>
            <a:ext cx="217054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Full</a:t>
            </a:r>
            <a:endParaRPr lang="en-US"/>
          </a:p>
          <a:p>
            <a:pPr algn="l"/>
            <a:endParaRPr lang="en-US">
              <a:cs typeface="Calibri"/>
            </a:endParaRPr>
          </a:p>
        </p:txBody>
      </p:sp>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B5274B7E-B698-50D6-02D0-8AADF98BDEDA}"/>
                  </a:ext>
                </a:extLst>
              </p:cNvPr>
              <p:cNvSpPr txBox="1"/>
              <p:nvPr/>
            </p:nvSpPr>
            <p:spPr>
              <a:xfrm>
                <a:off x="6204919" y="2527800"/>
                <a:ext cx="5518029" cy="286232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Here we test for the numerical interactions between the variables, where our Full Linear Model contains all the interactions variables between the predictors and the reduced model contains no interaction variables. Conducting a hypothesis test where </a:t>
                </a:r>
                <a14:m>
                  <m:oMath xmlns:m="http://schemas.openxmlformats.org/officeDocument/2006/math">
                    <m:sSub>
                      <m:sSubPr>
                        <m:ctrlPr>
                          <a:rPr lang="en-US" i="1" smtClean="0">
                            <a:effectLst/>
                            <a:latin typeface="Cambria Math" panose="02040503050406030204" pitchFamily="18" charset="0"/>
                            <a:ea typeface="Times New Roman" panose="020206030504050203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𝐻</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0</m:t>
                        </m:r>
                      </m:sub>
                    </m:sSub>
                  </m:oMath>
                </a14:m>
                <a:r>
                  <a:rPr lang="en-US">
                    <a:effectLst/>
                  </a:rPr>
                  <a:t> </a:t>
                </a:r>
                <a:r>
                  <a:rPr lang="en-US"/>
                  <a:t>is the Reduced Model and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𝑎</m:t>
                        </m:r>
                      </m:sub>
                    </m:sSub>
                  </m:oMath>
                </a14:m>
                <a:r>
                  <a:rPr lang="en-US">
                    <a:effectLst/>
                  </a:rPr>
                  <a:t> is the </a:t>
                </a:r>
                <a:r>
                  <a:rPr lang="en-US"/>
                  <a:t>Full Model. The general linear f-test returned a p-value of 0.8411 which is greater than our significance level of α= 0.05. Hence, we also fail to reject</a:t>
                </a:r>
                <a:r>
                  <a:rPr lang="en-US">
                    <a:solidFill>
                      <a:srgbClr val="FFC000"/>
                    </a:solidFill>
                  </a:rPr>
                  <a:t> </a:t>
                </a:r>
                <a:r>
                  <a:rPr lang="en-US"/>
                  <a:t>the null hypothesis and conclude the</a:t>
                </a:r>
                <a:r>
                  <a:rPr lang="en-US">
                    <a:solidFill>
                      <a:srgbClr val="FFC000"/>
                    </a:solidFill>
                  </a:rPr>
                  <a:t> reduced model</a:t>
                </a:r>
                <a:r>
                  <a:rPr lang="en-US"/>
                  <a:t> is the statistically significant model of the two. </a:t>
                </a:r>
              </a:p>
            </p:txBody>
          </p:sp>
        </mc:Choice>
        <mc:Fallback>
          <p:sp>
            <p:nvSpPr>
              <p:cNvPr id="19" name="TextBox 18">
                <a:extLst>
                  <a:ext uri="{FF2B5EF4-FFF2-40B4-BE49-F238E27FC236}">
                    <a16:creationId xmlns:a16="http://schemas.microsoft.com/office/drawing/2014/main" id="{B5274B7E-B698-50D6-02D0-8AADF98BDEDA}"/>
                  </a:ext>
                </a:extLst>
              </p:cNvPr>
              <p:cNvSpPr txBox="1">
                <a:spLocks noRot="1" noChangeAspect="1" noMove="1" noResize="1" noEditPoints="1" noAdjustHandles="1" noChangeArrowheads="1" noChangeShapeType="1" noTextEdit="1"/>
              </p:cNvSpPr>
              <p:nvPr/>
            </p:nvSpPr>
            <p:spPr>
              <a:xfrm>
                <a:off x="6204919" y="2527800"/>
                <a:ext cx="5518029" cy="2862322"/>
              </a:xfrm>
              <a:prstGeom prst="rect">
                <a:avLst/>
              </a:prstGeom>
              <a:blipFill>
                <a:blip r:embed="rId8"/>
                <a:stretch>
                  <a:fillRect l="-994" t="-1279" r="-331" b="-2559"/>
                </a:stretch>
              </a:blipFill>
            </p:spPr>
            <p:txBody>
              <a:bodyPr/>
              <a:lstStyle/>
              <a:p>
                <a:r>
                  <a:rPr lang="en-US">
                    <a:noFill/>
                  </a:rPr>
                  <a:t> </a:t>
                </a:r>
              </a:p>
            </p:txBody>
          </p:sp>
        </mc:Fallback>
      </mc:AlternateContent>
    </p:spTree>
    <p:extLst>
      <p:ext uri="{BB962C8B-B14F-4D97-AF65-F5344CB8AC3E}">
        <p14:creationId xmlns:p14="http://schemas.microsoft.com/office/powerpoint/2010/main" val="4173198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1155557" y="649675"/>
            <a:ext cx="4284420" cy="1455528"/>
          </a:xfrm>
        </p:spPr>
        <p:txBody>
          <a:bodyPr anchor="t">
            <a:normAutofit/>
          </a:bodyPr>
          <a:lstStyle/>
          <a:p>
            <a:r>
              <a:rPr lang="en-US">
                <a:solidFill>
                  <a:schemeClr val="bg1"/>
                </a:solidFill>
                <a:cs typeface="Calibri Light"/>
              </a:rPr>
              <a:t>Analysis and Results - Q3</a:t>
            </a:r>
            <a:endParaRPr lang="en-US">
              <a:solidFill>
                <a:schemeClr val="bg1"/>
              </a:solidFill>
            </a:endParaRPr>
          </a:p>
        </p:txBody>
      </p:sp>
      <p:sp>
        <p:nvSpPr>
          <p:cNvPr id="50" name="Rectangle 49">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642750"/>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2" descr="Text, letter&#10;&#10;Description automatically generated">
            <a:extLst>
              <a:ext uri="{FF2B5EF4-FFF2-40B4-BE49-F238E27FC236}">
                <a16:creationId xmlns:a16="http://schemas.microsoft.com/office/drawing/2014/main" id="{98751F7E-4877-736E-4731-FC9E863BDC6A}"/>
              </a:ext>
            </a:extLst>
          </p:cNvPr>
          <p:cNvPicPr>
            <a:picLocks noChangeAspect="1"/>
          </p:cNvPicPr>
          <p:nvPr/>
        </p:nvPicPr>
        <p:blipFill>
          <a:blip r:embed="rId2"/>
          <a:stretch>
            <a:fillRect/>
          </a:stretch>
        </p:blipFill>
        <p:spPr>
          <a:xfrm>
            <a:off x="1155557" y="2454897"/>
            <a:ext cx="4301795" cy="3570488"/>
          </a:xfrm>
          <a:prstGeom prst="rect">
            <a:avLst/>
          </a:prstGeom>
        </p:spPr>
      </p:pic>
      <p:pic>
        <p:nvPicPr>
          <p:cNvPr id="43" name="Picture 43">
            <a:extLst>
              <a:ext uri="{FF2B5EF4-FFF2-40B4-BE49-F238E27FC236}">
                <a16:creationId xmlns:a16="http://schemas.microsoft.com/office/drawing/2014/main" id="{0706B418-2BDC-8E81-4830-0420193092FD}"/>
              </a:ext>
            </a:extLst>
          </p:cNvPr>
          <p:cNvPicPr>
            <a:picLocks noChangeAspect="1"/>
          </p:cNvPicPr>
          <p:nvPr/>
        </p:nvPicPr>
        <p:blipFill>
          <a:blip r:embed="rId3"/>
          <a:stretch>
            <a:fillRect/>
          </a:stretch>
        </p:blipFill>
        <p:spPr>
          <a:xfrm>
            <a:off x="7223814" y="2274799"/>
            <a:ext cx="3381052" cy="1944105"/>
          </a:xfrm>
          <a:prstGeom prst="rect">
            <a:avLst/>
          </a:prstGeom>
        </p:spPr>
      </p:pic>
      <p:pic>
        <p:nvPicPr>
          <p:cNvPr id="41" name="Picture 41" descr="Text, letter&#10;&#10;Description automatically generated">
            <a:extLst>
              <a:ext uri="{FF2B5EF4-FFF2-40B4-BE49-F238E27FC236}">
                <a16:creationId xmlns:a16="http://schemas.microsoft.com/office/drawing/2014/main" id="{C97BAC71-6A1B-F361-3D19-C90866C7CC1E}"/>
              </a:ext>
            </a:extLst>
          </p:cNvPr>
          <p:cNvPicPr>
            <a:picLocks noGrp="1" noChangeAspect="1"/>
          </p:cNvPicPr>
          <p:nvPr>
            <p:ph idx="1"/>
          </p:nvPr>
        </p:nvPicPr>
        <p:blipFill>
          <a:blip r:embed="rId4"/>
          <a:stretch>
            <a:fillRect/>
          </a:stretch>
        </p:blipFill>
        <p:spPr>
          <a:xfrm>
            <a:off x="6760928" y="4685559"/>
            <a:ext cx="4306824" cy="1216677"/>
          </a:xfrm>
          <a:prstGeom prst="rect">
            <a:avLst/>
          </a:prstGeom>
        </p:spPr>
      </p:pic>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sp>
        <p:nvSpPr>
          <p:cNvPr id="15" name="TextBox 14">
            <a:extLst>
              <a:ext uri="{FF2B5EF4-FFF2-40B4-BE49-F238E27FC236}">
                <a16:creationId xmlns:a16="http://schemas.microsoft.com/office/drawing/2014/main" id="{12ABF01B-7D9D-865A-4806-C0134EBEEB2C}"/>
              </a:ext>
            </a:extLst>
          </p:cNvPr>
          <p:cNvSpPr txBox="1"/>
          <p:nvPr/>
        </p:nvSpPr>
        <p:spPr>
          <a:xfrm>
            <a:off x="4938404" y="2753918"/>
            <a:ext cx="217054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cs typeface="Calibri"/>
            </a:endParaRPr>
          </a:p>
        </p:txBody>
      </p:sp>
      <p:graphicFrame>
        <p:nvGraphicFramePr>
          <p:cNvPr id="6" name="Content Placeholder 2">
            <a:extLst>
              <a:ext uri="{FF2B5EF4-FFF2-40B4-BE49-F238E27FC236}">
                <a16:creationId xmlns:a16="http://schemas.microsoft.com/office/drawing/2014/main" id="{74384ACB-C238-81C6-A6A8-C7D79E8413E6}"/>
              </a:ext>
            </a:extLst>
          </p:cNvPr>
          <p:cNvGraphicFramePr>
            <a:graphicFrameLocks/>
          </p:cNvGraphicFramePr>
          <p:nvPr>
            <p:extLst>
              <p:ext uri="{D42A27DB-BD31-4B8C-83A1-F6EECF244321}">
                <p14:modId xmlns:p14="http://schemas.microsoft.com/office/powerpoint/2010/main" val="2028331103"/>
              </p:ext>
            </p:extLst>
          </p:nvPr>
        </p:nvGraphicFramePr>
        <p:xfrm>
          <a:off x="6739457" y="842111"/>
          <a:ext cx="4328296" cy="126309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092782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98759-82FB-822D-4695-4A219010151F}"/>
              </a:ext>
            </a:extLst>
          </p:cNvPr>
          <p:cNvSpPr>
            <a:spLocks noGrp="1"/>
          </p:cNvSpPr>
          <p:nvPr>
            <p:ph type="title"/>
          </p:nvPr>
        </p:nvSpPr>
        <p:spPr/>
        <p:txBody>
          <a:bodyPr/>
          <a:lstStyle/>
          <a:p>
            <a:r>
              <a:rPr lang="en-US">
                <a:cs typeface="Calibri Light"/>
              </a:rPr>
              <a:t>Conclusion and further research</a:t>
            </a:r>
            <a:endParaRPr lang="en-US"/>
          </a:p>
        </p:txBody>
      </p:sp>
      <p:sp>
        <p:nvSpPr>
          <p:cNvPr id="3" name="Content Placeholder 2">
            <a:extLst>
              <a:ext uri="{FF2B5EF4-FFF2-40B4-BE49-F238E27FC236}">
                <a16:creationId xmlns:a16="http://schemas.microsoft.com/office/drawing/2014/main" id="{06819A1F-DC51-1310-7B24-097D7A7FA4C2}"/>
              </a:ext>
            </a:extLst>
          </p:cNvPr>
          <p:cNvSpPr>
            <a:spLocks noGrp="1"/>
          </p:cNvSpPr>
          <p:nvPr>
            <p:ph idx="1"/>
          </p:nvPr>
        </p:nvSpPr>
        <p:spPr>
          <a:xfrm>
            <a:off x="838200" y="1825625"/>
            <a:ext cx="10515600" cy="4803513"/>
          </a:xfrm>
        </p:spPr>
        <p:txBody>
          <a:bodyPr vert="horz" lIns="91440" tIns="45720" rIns="91440" bIns="45720" rtlCol="0" anchor="t">
            <a:normAutofit fontScale="55000" lnSpcReduction="20000"/>
          </a:bodyPr>
          <a:lstStyle/>
          <a:p>
            <a:pPr marL="0" indent="0">
              <a:buNone/>
            </a:pPr>
            <a:r>
              <a:rPr lang="en-US">
                <a:ea typeface="+mn-lt"/>
                <a:cs typeface="+mn-lt"/>
              </a:rPr>
              <a:t>We can say that the average house price in the united states where: </a:t>
            </a:r>
          </a:p>
          <a:p>
            <a:pPr marL="457200" indent="-457200"/>
            <a:r>
              <a:rPr lang="en-US">
                <a:ea typeface="+mn-lt"/>
                <a:cs typeface="+mn-lt"/>
              </a:rPr>
              <a:t>the average area income is $50,000 </a:t>
            </a:r>
            <a:endParaRPr lang="en-US">
              <a:cs typeface="Calibri"/>
            </a:endParaRPr>
          </a:p>
          <a:p>
            <a:pPr marL="457200" indent="-457200"/>
            <a:r>
              <a:rPr lang="en-US">
                <a:ea typeface="+mn-lt"/>
                <a:cs typeface="+mn-lt"/>
              </a:rPr>
              <a:t>average area population is 35,000 people</a:t>
            </a:r>
          </a:p>
          <a:p>
            <a:pPr marL="457200" indent="-457200"/>
            <a:r>
              <a:rPr lang="en-US">
                <a:ea typeface="+mn-lt"/>
                <a:cs typeface="+mn-lt"/>
              </a:rPr>
              <a:t>average area house age is 5 years</a:t>
            </a:r>
          </a:p>
          <a:p>
            <a:pPr marL="457200" indent="-457200"/>
            <a:r>
              <a:rPr lang="en-US">
                <a:ea typeface="+mn-lt"/>
                <a:cs typeface="+mn-lt"/>
              </a:rPr>
              <a:t>average area number of rooms is 6 </a:t>
            </a:r>
            <a:endParaRPr lang="en-US"/>
          </a:p>
          <a:p>
            <a:pPr marL="0" indent="0">
              <a:buNone/>
            </a:pPr>
            <a:endParaRPr lang="en-US">
              <a:ea typeface="+mn-lt"/>
              <a:cs typeface="+mn-lt"/>
            </a:endParaRPr>
          </a:p>
          <a:p>
            <a:pPr marL="0" indent="0">
              <a:buNone/>
            </a:pPr>
            <a:endParaRPr lang="en-US">
              <a:ea typeface="+mn-lt"/>
              <a:cs typeface="+mn-lt"/>
            </a:endParaRPr>
          </a:p>
          <a:p>
            <a:pPr marL="0" indent="0">
              <a:buNone/>
            </a:pPr>
            <a:r>
              <a:rPr lang="en-US">
                <a:ea typeface="+mn-lt"/>
                <a:cs typeface="+mn-lt"/>
              </a:rPr>
              <a:t>We are</a:t>
            </a:r>
            <a:r>
              <a:rPr lang="en-US">
                <a:solidFill>
                  <a:srgbClr val="FFC000"/>
                </a:solidFill>
                <a:ea typeface="+mn-lt"/>
                <a:cs typeface="+mn-lt"/>
              </a:rPr>
              <a:t> 95% confident </a:t>
            </a:r>
            <a:r>
              <a:rPr lang="en-US">
                <a:ea typeface="+mn-lt"/>
                <a:cs typeface="+mn-lt"/>
              </a:rPr>
              <a:t>that the observation given above that the house price will lie between </a:t>
            </a:r>
            <a:r>
              <a:rPr lang="en-US" u="sng">
                <a:ea typeface="+mn-lt"/>
                <a:cs typeface="+mn-lt"/>
              </a:rPr>
              <a:t>$524,410 - $538,227</a:t>
            </a:r>
            <a:r>
              <a:rPr lang="en-US">
                <a:ea typeface="+mn-lt"/>
                <a:cs typeface="+mn-lt"/>
              </a:rPr>
              <a:t>. These numbers seem reasonable and recall the observation in the data set are random across the United States. </a:t>
            </a:r>
            <a:endParaRPr lang="en-US">
              <a:cs typeface="Calibri"/>
            </a:endParaRPr>
          </a:p>
          <a:p>
            <a:pPr marL="0" indent="0">
              <a:buNone/>
            </a:pPr>
            <a:endParaRPr lang="en-US">
              <a:ea typeface="+mn-lt"/>
              <a:cs typeface="+mn-lt"/>
            </a:endParaRPr>
          </a:p>
          <a:p>
            <a:pPr marL="0" indent="0">
              <a:buNone/>
            </a:pPr>
            <a:r>
              <a:rPr lang="en-US">
                <a:ea typeface="+mn-lt"/>
                <a:cs typeface="+mn-lt"/>
              </a:rPr>
              <a:t>How does this price compare to your area or in California? </a:t>
            </a:r>
          </a:p>
          <a:p>
            <a:pPr marL="0" indent="0">
              <a:buNone/>
            </a:pPr>
            <a:r>
              <a:rPr lang="en-US">
                <a:ea typeface="+mn-lt"/>
                <a:cs typeface="+mn-lt"/>
              </a:rPr>
              <a:t>California is one of the</a:t>
            </a:r>
            <a:r>
              <a:rPr lang="en-US">
                <a:solidFill>
                  <a:srgbClr val="FF0000"/>
                </a:solidFill>
                <a:ea typeface="+mn-lt"/>
                <a:cs typeface="+mn-lt"/>
              </a:rPr>
              <a:t> most expensive </a:t>
            </a:r>
            <a:r>
              <a:rPr lang="en-US">
                <a:ea typeface="+mn-lt"/>
                <a:cs typeface="+mn-lt"/>
              </a:rPr>
              <a:t>places to live where the housing prices have increased significantly in the last 3 years due to the pandemic and inflation(Bank Loans). </a:t>
            </a:r>
            <a:endParaRPr lang="en-US">
              <a:cs typeface="Calibri"/>
            </a:endParaRPr>
          </a:p>
          <a:p>
            <a:pPr marL="0" indent="0">
              <a:buNone/>
            </a:pPr>
            <a:endParaRPr lang="en-US">
              <a:ea typeface="+mn-lt"/>
              <a:cs typeface="+mn-lt"/>
            </a:endParaRPr>
          </a:p>
          <a:p>
            <a:pPr marL="0" indent="0" algn="ctr">
              <a:buNone/>
            </a:pPr>
            <a:r>
              <a:rPr lang="en-US">
                <a:solidFill>
                  <a:srgbClr val="FF0000"/>
                </a:solidFill>
                <a:ea typeface="+mn-lt"/>
                <a:cs typeface="+mn-lt"/>
              </a:rPr>
              <a:t>*** Warning we also do not have the years when these observations were taken place and has a huge factor since the last 3 years, we saw a huge increase in housing prices. Moreover, we did not group the addresses so it would have an impact on our predictors.</a:t>
            </a:r>
            <a:endParaRPr lang="en-US">
              <a:solidFill>
                <a:srgbClr val="FF0000"/>
              </a:solidFill>
              <a:cs typeface="Calibri" panose="020F0502020204030204"/>
            </a:endParaRPr>
          </a:p>
        </p:txBody>
      </p:sp>
      <p:cxnSp>
        <p:nvCxnSpPr>
          <p:cNvPr id="4" name="Straight Arrow Connector 3">
            <a:extLst>
              <a:ext uri="{FF2B5EF4-FFF2-40B4-BE49-F238E27FC236}">
                <a16:creationId xmlns:a16="http://schemas.microsoft.com/office/drawing/2014/main" id="{5783A9F9-C407-3654-3C53-5D9B9E5EC4A4}"/>
              </a:ext>
            </a:extLst>
          </p:cNvPr>
          <p:cNvCxnSpPr/>
          <p:nvPr/>
        </p:nvCxnSpPr>
        <p:spPr>
          <a:xfrm>
            <a:off x="5359400" y="2527300"/>
            <a:ext cx="1625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557879D-B4BB-7870-F081-F8E0021F0079}"/>
              </a:ext>
            </a:extLst>
          </p:cNvPr>
          <p:cNvSpPr/>
          <p:nvPr/>
        </p:nvSpPr>
        <p:spPr>
          <a:xfrm>
            <a:off x="7251700" y="1765300"/>
            <a:ext cx="3441700" cy="14605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000000"/>
                </a:solidFill>
                <a:latin typeface="Times New Roman"/>
                <a:ea typeface="+mn-lt"/>
                <a:cs typeface="+mn-lt"/>
              </a:rPr>
              <a:t>House Price: $531,319</a:t>
            </a:r>
            <a:endParaRPr lang="en-US" sz="2400" b="1">
              <a:latin typeface="Times New Roman"/>
            </a:endParaRPr>
          </a:p>
        </p:txBody>
      </p:sp>
    </p:spTree>
    <p:extLst>
      <p:ext uri="{BB962C8B-B14F-4D97-AF65-F5344CB8AC3E}">
        <p14:creationId xmlns:p14="http://schemas.microsoft.com/office/powerpoint/2010/main" val="2635270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0">
            <a:extLst>
              <a:ext uri="{FF2B5EF4-FFF2-40B4-BE49-F238E27FC236}">
                <a16:creationId xmlns:a16="http://schemas.microsoft.com/office/drawing/2014/main" id="{0855A890-B60B-4670-9DC2-69DC05015A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97EC4C-1F1E-3BEA-1040-25B201E72D68}"/>
              </a:ext>
            </a:extLst>
          </p:cNvPr>
          <p:cNvSpPr>
            <a:spLocks noGrp="1"/>
          </p:cNvSpPr>
          <p:nvPr>
            <p:ph type="title"/>
          </p:nvPr>
        </p:nvSpPr>
        <p:spPr>
          <a:xfrm>
            <a:off x="454467" y="2023110"/>
            <a:ext cx="2469624" cy="2846070"/>
          </a:xfrm>
        </p:spPr>
        <p:txBody>
          <a:bodyPr vert="horz" lIns="91440" tIns="45720" rIns="91440" bIns="45720" rtlCol="0" anchor="ctr">
            <a:normAutofit/>
          </a:bodyPr>
          <a:lstStyle/>
          <a:p>
            <a:r>
              <a:rPr lang="en-US" sz="3700"/>
              <a:t>Thank You STAT 510 &amp; Dr. Liao</a:t>
            </a:r>
          </a:p>
        </p:txBody>
      </p:sp>
      <p:sp>
        <p:nvSpPr>
          <p:cNvPr id="43" name="Rectangle 42">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Logo&#10;&#10;Description automatically generated">
            <a:extLst>
              <a:ext uri="{FF2B5EF4-FFF2-40B4-BE49-F238E27FC236}">
                <a16:creationId xmlns:a16="http://schemas.microsoft.com/office/drawing/2014/main" id="{F98AFB98-1080-FD89-9C45-9E961D9F5B10}"/>
              </a:ext>
            </a:extLst>
          </p:cNvPr>
          <p:cNvPicPr>
            <a:picLocks noChangeAspect="1"/>
          </p:cNvPicPr>
          <p:nvPr/>
        </p:nvPicPr>
        <p:blipFill>
          <a:blip r:embed="rId2"/>
          <a:stretch>
            <a:fillRect/>
          </a:stretch>
        </p:blipFill>
        <p:spPr>
          <a:xfrm>
            <a:off x="4604070" y="883463"/>
            <a:ext cx="2603681" cy="2523744"/>
          </a:xfrm>
          <a:prstGeom prst="rect">
            <a:avLst/>
          </a:prstGeom>
        </p:spPr>
      </p:pic>
      <p:pic>
        <p:nvPicPr>
          <p:cNvPr id="3" name="Picture 3" descr="A picture containing text&#10;&#10;Description automatically generated">
            <a:extLst>
              <a:ext uri="{FF2B5EF4-FFF2-40B4-BE49-F238E27FC236}">
                <a16:creationId xmlns:a16="http://schemas.microsoft.com/office/drawing/2014/main" id="{5F1B7737-50AF-CFBA-B677-87900BCEC5C8}"/>
              </a:ext>
            </a:extLst>
          </p:cNvPr>
          <p:cNvPicPr>
            <a:picLocks noChangeAspect="1"/>
          </p:cNvPicPr>
          <p:nvPr/>
        </p:nvPicPr>
        <p:blipFill>
          <a:blip r:embed="rId3"/>
          <a:stretch>
            <a:fillRect/>
          </a:stretch>
        </p:blipFill>
        <p:spPr>
          <a:xfrm>
            <a:off x="7927572" y="1108405"/>
            <a:ext cx="3703320" cy="2073859"/>
          </a:xfrm>
          <a:prstGeom prst="rect">
            <a:avLst/>
          </a:prstGeom>
        </p:spPr>
      </p:pic>
      <p:pic>
        <p:nvPicPr>
          <p:cNvPr id="7" name="Picture 7" descr="Chart, line chart&#10;&#10;Description automatically generated">
            <a:extLst>
              <a:ext uri="{FF2B5EF4-FFF2-40B4-BE49-F238E27FC236}">
                <a16:creationId xmlns:a16="http://schemas.microsoft.com/office/drawing/2014/main" id="{53E5DC76-A4AB-E4A3-6CA7-132E7FA40D1F}"/>
              </a:ext>
            </a:extLst>
          </p:cNvPr>
          <p:cNvPicPr>
            <a:picLocks noGrp="1" noChangeAspect="1"/>
          </p:cNvPicPr>
          <p:nvPr>
            <p:ph idx="1"/>
          </p:nvPr>
        </p:nvPicPr>
        <p:blipFill>
          <a:blip r:embed="rId4"/>
          <a:stretch>
            <a:fillRect/>
          </a:stretch>
        </p:blipFill>
        <p:spPr>
          <a:xfrm>
            <a:off x="4054251" y="3868612"/>
            <a:ext cx="3703320" cy="1916467"/>
          </a:xfrm>
          <a:prstGeom prst="rect">
            <a:avLst/>
          </a:prstGeom>
        </p:spPr>
      </p:pic>
      <p:pic>
        <p:nvPicPr>
          <p:cNvPr id="8" name="Picture 8" descr="Graphical user interface, text, application&#10;&#10;Description automatically generated">
            <a:extLst>
              <a:ext uri="{FF2B5EF4-FFF2-40B4-BE49-F238E27FC236}">
                <a16:creationId xmlns:a16="http://schemas.microsoft.com/office/drawing/2014/main" id="{90A1B5D2-E8AC-6F05-1FFF-68957AC29778}"/>
              </a:ext>
            </a:extLst>
          </p:cNvPr>
          <p:cNvPicPr>
            <a:picLocks noChangeAspect="1"/>
          </p:cNvPicPr>
          <p:nvPr/>
        </p:nvPicPr>
        <p:blipFill>
          <a:blip r:embed="rId5"/>
          <a:stretch>
            <a:fillRect/>
          </a:stretch>
        </p:blipFill>
        <p:spPr>
          <a:xfrm>
            <a:off x="7932998" y="4174135"/>
            <a:ext cx="3703320" cy="1305419"/>
          </a:xfrm>
          <a:prstGeom prst="rect">
            <a:avLst/>
          </a:prstGeom>
        </p:spPr>
      </p:pic>
    </p:spTree>
    <p:extLst>
      <p:ext uri="{BB962C8B-B14F-4D97-AF65-F5344CB8AC3E}">
        <p14:creationId xmlns:p14="http://schemas.microsoft.com/office/powerpoint/2010/main" val="2078444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2170031"/>
          </a:xfrm>
          <a:prstGeom prst="rect">
            <a:avLst/>
          </a:prstGeom>
          <a:gradFill>
            <a:gsLst>
              <a:gs pos="0">
                <a:srgbClr val="000000">
                  <a:alpha val="96000"/>
                </a:srgbClr>
              </a:gs>
              <a:gs pos="100000">
                <a:schemeClr val="accent1">
                  <a:lumMod val="75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82819" y="0"/>
            <a:ext cx="4097211" cy="2170661"/>
          </a:xfrm>
          <a:prstGeom prst="rect">
            <a:avLst/>
          </a:prstGeom>
          <a:gradFill>
            <a:gsLst>
              <a:gs pos="19000">
                <a:schemeClr val="accent1">
                  <a:lumMod val="50000"/>
                  <a:alpha val="68000"/>
                </a:schemeClr>
              </a:gs>
              <a:gs pos="100000">
                <a:schemeClr val="accent1">
                  <a:alpha val="48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010646" y="-5010043"/>
            <a:ext cx="2170709" cy="12192000"/>
          </a:xfrm>
          <a:prstGeom prst="rect">
            <a:avLst/>
          </a:prstGeom>
          <a:gradFill>
            <a:gsLst>
              <a:gs pos="23000">
                <a:schemeClr val="accent1">
                  <a:lumMod val="75000"/>
                  <a:alpha val="16000"/>
                </a:schemeClr>
              </a:gs>
              <a:gs pos="99000">
                <a:srgbClr val="000000">
                  <a:alpha val="45000"/>
                </a:srgbClr>
              </a:gs>
            </a:gsLst>
            <a:lin ang="21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DD79C-232D-AAEF-A0B4-136645AD61E6}"/>
              </a:ext>
            </a:extLst>
          </p:cNvPr>
          <p:cNvSpPr>
            <a:spLocks noGrp="1"/>
          </p:cNvSpPr>
          <p:nvPr>
            <p:ph type="title"/>
          </p:nvPr>
        </p:nvSpPr>
        <p:spPr>
          <a:xfrm>
            <a:off x="1383564" y="348865"/>
            <a:ext cx="9718111" cy="1576446"/>
          </a:xfrm>
        </p:spPr>
        <p:txBody>
          <a:bodyPr anchor="ctr">
            <a:normAutofit/>
          </a:bodyPr>
          <a:lstStyle/>
          <a:p>
            <a:r>
              <a:rPr lang="en-US" sz="4000">
                <a:solidFill>
                  <a:srgbClr val="FFFFFF"/>
                </a:solidFill>
                <a:cs typeface="Calibri Light"/>
              </a:rPr>
              <a:t>Content</a:t>
            </a:r>
            <a:endParaRPr lang="en-US" sz="4000">
              <a:solidFill>
                <a:srgbClr val="FFFFFF"/>
              </a:solidFill>
            </a:endParaRPr>
          </a:p>
        </p:txBody>
      </p:sp>
      <p:graphicFrame>
        <p:nvGraphicFramePr>
          <p:cNvPr id="21" name="Content Placeholder 2">
            <a:extLst>
              <a:ext uri="{FF2B5EF4-FFF2-40B4-BE49-F238E27FC236}">
                <a16:creationId xmlns:a16="http://schemas.microsoft.com/office/drawing/2014/main" id="{2F7148C9-9A11-5891-7E75-6B7AF3ED22B0}"/>
              </a:ext>
            </a:extLst>
          </p:cNvPr>
          <p:cNvGraphicFramePr>
            <a:graphicFrameLocks noGrp="1"/>
          </p:cNvGraphicFramePr>
          <p:nvPr>
            <p:ph idx="1"/>
            <p:extLst>
              <p:ext uri="{D42A27DB-BD31-4B8C-83A1-F6EECF244321}">
                <p14:modId xmlns:p14="http://schemas.microsoft.com/office/powerpoint/2010/main" val="2339129989"/>
              </p:ext>
            </p:extLst>
          </p:nvPr>
        </p:nvGraphicFramePr>
        <p:xfrm>
          <a:off x="644056" y="2615979"/>
          <a:ext cx="10927829" cy="36894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293093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9A3033-84BB-11FA-7286-CA7CACA12760}"/>
              </a:ext>
            </a:extLst>
          </p:cNvPr>
          <p:cNvSpPr>
            <a:spLocks noGrp="1"/>
          </p:cNvSpPr>
          <p:nvPr>
            <p:ph type="title"/>
          </p:nvPr>
        </p:nvSpPr>
        <p:spPr>
          <a:xfrm>
            <a:off x="572493" y="238539"/>
            <a:ext cx="11018520" cy="1434415"/>
          </a:xfrm>
        </p:spPr>
        <p:txBody>
          <a:bodyPr anchor="b">
            <a:normAutofit/>
          </a:bodyPr>
          <a:lstStyle/>
          <a:p>
            <a:r>
              <a:rPr lang="en-US" sz="5400">
                <a:cs typeface="Calibri Light"/>
              </a:rPr>
              <a:t>Motivation</a:t>
            </a:r>
            <a:endParaRPr lang="en-US" sz="5400"/>
          </a:p>
        </p:txBody>
      </p:sp>
      <p:sp>
        <p:nvSpPr>
          <p:cNvPr id="2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6">
            <a:extLst>
              <a:ext uri="{FF2B5EF4-FFF2-40B4-BE49-F238E27FC236}">
                <a16:creationId xmlns:a16="http://schemas.microsoft.com/office/drawing/2014/main" id="{EE7C0306-B34A-7844-0829-A5402F78D331}"/>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17932" r="17932"/>
          <a:stretch/>
        </p:blipFill>
        <p:spPr>
          <a:xfrm>
            <a:off x="7675658" y="2093976"/>
            <a:ext cx="3941064" cy="4096512"/>
          </a:xfrm>
          <a:prstGeom prst="rect">
            <a:avLst/>
          </a:prstGeom>
        </p:spPr>
      </p:pic>
      <p:graphicFrame>
        <p:nvGraphicFramePr>
          <p:cNvPr id="7" name="Content Placeholder 2">
            <a:extLst>
              <a:ext uri="{FF2B5EF4-FFF2-40B4-BE49-F238E27FC236}">
                <a16:creationId xmlns:a16="http://schemas.microsoft.com/office/drawing/2014/main" id="{6314750E-D1C4-7946-2255-99E654207DF4}"/>
              </a:ext>
            </a:extLst>
          </p:cNvPr>
          <p:cNvGraphicFramePr>
            <a:graphicFrameLocks noGrp="1"/>
          </p:cNvGraphicFramePr>
          <p:nvPr>
            <p:ph idx="1"/>
            <p:extLst>
              <p:ext uri="{D42A27DB-BD31-4B8C-83A1-F6EECF244321}">
                <p14:modId xmlns:p14="http://schemas.microsoft.com/office/powerpoint/2010/main" val="403679291"/>
              </p:ext>
            </p:extLst>
          </p:nvPr>
        </p:nvGraphicFramePr>
        <p:xfrm>
          <a:off x="572493" y="2071316"/>
          <a:ext cx="6713552" cy="4119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0" name="TextBox 29">
            <a:extLst>
              <a:ext uri="{FF2B5EF4-FFF2-40B4-BE49-F238E27FC236}">
                <a16:creationId xmlns:a16="http://schemas.microsoft.com/office/drawing/2014/main" id="{7CBDEB2E-D99D-93AA-F06F-AA6C488F6888}"/>
              </a:ext>
            </a:extLst>
          </p:cNvPr>
          <p:cNvSpPr txBox="1"/>
          <p:nvPr/>
        </p:nvSpPr>
        <p:spPr>
          <a:xfrm>
            <a:off x="7675563" y="6191250"/>
            <a:ext cx="3941762" cy="317500"/>
          </a:xfrm>
          <a:prstGeom prst="rect">
            <a:avLst/>
          </a:prstGeom>
        </p:spPr>
        <p:txBody>
          <a:bodyPr lIns="91440" tIns="45720" rIns="91440" bIns="45720" anchor="t">
            <a:normAutofit fontScale="92500" lnSpcReduction="20000"/>
          </a:bodyPr>
          <a:lstStyle/>
          <a:p>
            <a:r>
              <a:rPr lang="en-US">
                <a:cs typeface="Calibri"/>
              </a:rPr>
              <a:t>Bay Area Housing Market . </a:t>
            </a:r>
          </a:p>
        </p:txBody>
      </p:sp>
    </p:spTree>
    <p:extLst>
      <p:ext uri="{BB962C8B-B14F-4D97-AF65-F5344CB8AC3E}">
        <p14:creationId xmlns:p14="http://schemas.microsoft.com/office/powerpoint/2010/main" val="7537461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22">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4">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121" y="457200"/>
            <a:ext cx="10563757" cy="59435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A34CF48-E502-22B0-D11D-22D1FC02AEB3}"/>
              </a:ext>
            </a:extLst>
          </p:cNvPr>
          <p:cNvSpPr>
            <a:spLocks noGrp="1"/>
          </p:cNvSpPr>
          <p:nvPr>
            <p:ph type="title"/>
          </p:nvPr>
        </p:nvSpPr>
        <p:spPr>
          <a:xfrm>
            <a:off x="4797877" y="650019"/>
            <a:ext cx="5975298" cy="658418"/>
          </a:xfrm>
        </p:spPr>
        <p:txBody>
          <a:bodyPr anchor="b">
            <a:normAutofit fontScale="90000"/>
          </a:bodyPr>
          <a:lstStyle/>
          <a:p>
            <a:pPr defTabSz="786384"/>
            <a:r>
              <a:rPr lang="en-US" sz="4644" kern="1200">
                <a:solidFill>
                  <a:schemeClr val="tx1"/>
                </a:solidFill>
                <a:latin typeface="+mj-lt"/>
                <a:ea typeface="+mj-ea"/>
                <a:cs typeface="Calibri Light"/>
              </a:rPr>
              <a:t>Data Set</a:t>
            </a:r>
            <a:endParaRPr lang="en-US" sz="5400"/>
          </a:p>
        </p:txBody>
      </p:sp>
      <p:pic>
        <p:nvPicPr>
          <p:cNvPr id="16" name="Picture 4" descr="Aerial view of skyscrapers">
            <a:extLst>
              <a:ext uri="{FF2B5EF4-FFF2-40B4-BE49-F238E27FC236}">
                <a16:creationId xmlns:a16="http://schemas.microsoft.com/office/drawing/2014/main" id="{F452B2FD-174C-A399-2904-809A8260EB65}"/>
              </a:ext>
            </a:extLst>
          </p:cNvPr>
          <p:cNvPicPr>
            <a:picLocks noChangeAspect="1"/>
          </p:cNvPicPr>
          <p:nvPr/>
        </p:nvPicPr>
        <p:blipFill rotWithShape="1">
          <a:blip r:embed="rId2"/>
          <a:srcRect l="21495" r="34217" b="6"/>
          <a:stretch/>
        </p:blipFill>
        <p:spPr>
          <a:xfrm>
            <a:off x="814138" y="457201"/>
            <a:ext cx="3512185" cy="5943599"/>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17" name="sketchy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7844" y="2533497"/>
            <a:ext cx="3677777" cy="15850"/>
          </a:xfrm>
          <a:custGeom>
            <a:avLst/>
            <a:gdLst>
              <a:gd name="connsiteX0" fmla="*/ 0 w 3677777"/>
              <a:gd name="connsiteY0" fmla="*/ 0 h 15850"/>
              <a:gd name="connsiteX1" fmla="*/ 612963 w 3677777"/>
              <a:gd name="connsiteY1" fmla="*/ 0 h 15850"/>
              <a:gd name="connsiteX2" fmla="*/ 1152370 w 3677777"/>
              <a:gd name="connsiteY2" fmla="*/ 0 h 15850"/>
              <a:gd name="connsiteX3" fmla="*/ 1765333 w 3677777"/>
              <a:gd name="connsiteY3" fmla="*/ 0 h 15850"/>
              <a:gd name="connsiteX4" fmla="*/ 2267962 w 3677777"/>
              <a:gd name="connsiteY4" fmla="*/ 0 h 15850"/>
              <a:gd name="connsiteX5" fmla="*/ 2844148 w 3677777"/>
              <a:gd name="connsiteY5" fmla="*/ 0 h 15850"/>
              <a:gd name="connsiteX6" fmla="*/ 3677777 w 3677777"/>
              <a:gd name="connsiteY6" fmla="*/ 0 h 15850"/>
              <a:gd name="connsiteX7" fmla="*/ 3677777 w 3677777"/>
              <a:gd name="connsiteY7" fmla="*/ 15850 h 15850"/>
              <a:gd name="connsiteX8" fmla="*/ 3064814 w 3677777"/>
              <a:gd name="connsiteY8" fmla="*/ 15850 h 15850"/>
              <a:gd name="connsiteX9" fmla="*/ 2415074 w 3677777"/>
              <a:gd name="connsiteY9" fmla="*/ 15850 h 15850"/>
              <a:gd name="connsiteX10" fmla="*/ 1875666 w 3677777"/>
              <a:gd name="connsiteY10" fmla="*/ 15850 h 15850"/>
              <a:gd name="connsiteX11" fmla="*/ 1189148 w 3677777"/>
              <a:gd name="connsiteY11" fmla="*/ 15850 h 15850"/>
              <a:gd name="connsiteX12" fmla="*/ 649741 w 3677777"/>
              <a:gd name="connsiteY12" fmla="*/ 15850 h 15850"/>
              <a:gd name="connsiteX13" fmla="*/ 0 w 3677777"/>
              <a:gd name="connsiteY13" fmla="*/ 15850 h 15850"/>
              <a:gd name="connsiteX14" fmla="*/ 0 w 3677777"/>
              <a:gd name="connsiteY14" fmla="*/ 0 h 15850"/>
              <a:gd name="connsiteX0" fmla="*/ 0 w 3677777"/>
              <a:gd name="connsiteY0" fmla="*/ 0 h 15850"/>
              <a:gd name="connsiteX1" fmla="*/ 539407 w 3677777"/>
              <a:gd name="connsiteY1" fmla="*/ 0 h 15850"/>
              <a:gd name="connsiteX2" fmla="*/ 1042037 w 3677777"/>
              <a:gd name="connsiteY2" fmla="*/ 0 h 15850"/>
              <a:gd name="connsiteX3" fmla="*/ 1581444 w 3677777"/>
              <a:gd name="connsiteY3" fmla="*/ 0 h 15850"/>
              <a:gd name="connsiteX4" fmla="*/ 2194407 w 3677777"/>
              <a:gd name="connsiteY4" fmla="*/ 0 h 15850"/>
              <a:gd name="connsiteX5" fmla="*/ 2844148 w 3677777"/>
              <a:gd name="connsiteY5" fmla="*/ 0 h 15850"/>
              <a:gd name="connsiteX6" fmla="*/ 3677777 w 3677777"/>
              <a:gd name="connsiteY6" fmla="*/ 0 h 15850"/>
              <a:gd name="connsiteX7" fmla="*/ 3677777 w 3677777"/>
              <a:gd name="connsiteY7" fmla="*/ 15850 h 15850"/>
              <a:gd name="connsiteX8" fmla="*/ 2991259 w 3677777"/>
              <a:gd name="connsiteY8" fmla="*/ 15850 h 15850"/>
              <a:gd name="connsiteX9" fmla="*/ 2488629 w 3677777"/>
              <a:gd name="connsiteY9" fmla="*/ 15850 h 15850"/>
              <a:gd name="connsiteX10" fmla="*/ 1802111 w 3677777"/>
              <a:gd name="connsiteY10" fmla="*/ 15850 h 15850"/>
              <a:gd name="connsiteX11" fmla="*/ 1115592 w 3677777"/>
              <a:gd name="connsiteY11" fmla="*/ 15850 h 15850"/>
              <a:gd name="connsiteX12" fmla="*/ 612963 w 3677777"/>
              <a:gd name="connsiteY12" fmla="*/ 15850 h 15850"/>
              <a:gd name="connsiteX13" fmla="*/ 0 w 3677777"/>
              <a:gd name="connsiteY13" fmla="*/ 15850 h 15850"/>
              <a:gd name="connsiteX14" fmla="*/ 0 w 3677777"/>
              <a:gd name="connsiteY14" fmla="*/ 0 h 1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7777" h="15850" fill="none" extrusionOk="0">
                <a:moveTo>
                  <a:pt x="0" y="0"/>
                </a:moveTo>
                <a:cubicBezTo>
                  <a:pt x="247191" y="541"/>
                  <a:pt x="379394" y="18382"/>
                  <a:pt x="612963" y="0"/>
                </a:cubicBezTo>
                <a:cubicBezTo>
                  <a:pt x="845884" y="-50641"/>
                  <a:pt x="955109" y="29338"/>
                  <a:pt x="1152370" y="0"/>
                </a:cubicBezTo>
                <a:cubicBezTo>
                  <a:pt x="1310489" y="16965"/>
                  <a:pt x="1556447" y="-19499"/>
                  <a:pt x="1765333" y="0"/>
                </a:cubicBezTo>
                <a:cubicBezTo>
                  <a:pt x="1957151" y="-1076"/>
                  <a:pt x="2030307" y="-28435"/>
                  <a:pt x="2267962" y="0"/>
                </a:cubicBezTo>
                <a:cubicBezTo>
                  <a:pt x="2506292" y="6731"/>
                  <a:pt x="2665723" y="-57520"/>
                  <a:pt x="2844148" y="0"/>
                </a:cubicBezTo>
                <a:cubicBezTo>
                  <a:pt x="2986930" y="-9576"/>
                  <a:pt x="3390919" y="337"/>
                  <a:pt x="3677777" y="0"/>
                </a:cubicBezTo>
                <a:cubicBezTo>
                  <a:pt x="3678610" y="3992"/>
                  <a:pt x="3677784" y="8463"/>
                  <a:pt x="3677777" y="15850"/>
                </a:cubicBezTo>
                <a:cubicBezTo>
                  <a:pt x="3403378" y="12284"/>
                  <a:pt x="3270138" y="42770"/>
                  <a:pt x="3064814" y="15850"/>
                </a:cubicBezTo>
                <a:cubicBezTo>
                  <a:pt x="2871315" y="-35455"/>
                  <a:pt x="2675025" y="14124"/>
                  <a:pt x="2415074" y="15850"/>
                </a:cubicBezTo>
                <a:cubicBezTo>
                  <a:pt x="2120968" y="25749"/>
                  <a:pt x="2141857" y="23611"/>
                  <a:pt x="1875666" y="15850"/>
                </a:cubicBezTo>
                <a:cubicBezTo>
                  <a:pt x="1603171" y="3632"/>
                  <a:pt x="1429032" y="27381"/>
                  <a:pt x="1189148" y="15850"/>
                </a:cubicBezTo>
                <a:cubicBezTo>
                  <a:pt x="955230" y="16344"/>
                  <a:pt x="883027" y="13779"/>
                  <a:pt x="649741" y="15850"/>
                </a:cubicBezTo>
                <a:cubicBezTo>
                  <a:pt x="455744" y="32849"/>
                  <a:pt x="247204" y="55890"/>
                  <a:pt x="0" y="15850"/>
                </a:cubicBezTo>
                <a:cubicBezTo>
                  <a:pt x="-383" y="10833"/>
                  <a:pt x="328" y="4429"/>
                  <a:pt x="0" y="0"/>
                </a:cubicBezTo>
                <a:close/>
              </a:path>
              <a:path w="3677777" h="15850" stroke="0" extrusionOk="0">
                <a:moveTo>
                  <a:pt x="0" y="0"/>
                </a:moveTo>
                <a:cubicBezTo>
                  <a:pt x="251659" y="6340"/>
                  <a:pt x="360195" y="2073"/>
                  <a:pt x="539407" y="0"/>
                </a:cubicBezTo>
                <a:cubicBezTo>
                  <a:pt x="683434" y="5972"/>
                  <a:pt x="877005" y="9000"/>
                  <a:pt x="1042037" y="0"/>
                </a:cubicBezTo>
                <a:cubicBezTo>
                  <a:pt x="1176922" y="-12265"/>
                  <a:pt x="1403737" y="50028"/>
                  <a:pt x="1581444" y="0"/>
                </a:cubicBezTo>
                <a:cubicBezTo>
                  <a:pt x="1766746" y="-20873"/>
                  <a:pt x="2008250" y="-12962"/>
                  <a:pt x="2194407" y="0"/>
                </a:cubicBezTo>
                <a:cubicBezTo>
                  <a:pt x="2376097" y="18392"/>
                  <a:pt x="2547862" y="-11176"/>
                  <a:pt x="2844148" y="0"/>
                </a:cubicBezTo>
                <a:cubicBezTo>
                  <a:pt x="3171460" y="2771"/>
                  <a:pt x="3358007" y="41547"/>
                  <a:pt x="3677777" y="0"/>
                </a:cubicBezTo>
                <a:cubicBezTo>
                  <a:pt x="3678261" y="5225"/>
                  <a:pt x="3676250" y="10023"/>
                  <a:pt x="3677777" y="15850"/>
                </a:cubicBezTo>
                <a:cubicBezTo>
                  <a:pt x="3491927" y="6005"/>
                  <a:pt x="3164347" y="48174"/>
                  <a:pt x="2991259" y="15850"/>
                </a:cubicBezTo>
                <a:cubicBezTo>
                  <a:pt x="2839415" y="-1820"/>
                  <a:pt x="2599731" y="43868"/>
                  <a:pt x="2488629" y="15850"/>
                </a:cubicBezTo>
                <a:cubicBezTo>
                  <a:pt x="2350683" y="4174"/>
                  <a:pt x="2154853" y="-2961"/>
                  <a:pt x="1802111" y="15850"/>
                </a:cubicBezTo>
                <a:cubicBezTo>
                  <a:pt x="1482483" y="25206"/>
                  <a:pt x="1357521" y="28951"/>
                  <a:pt x="1115592" y="15850"/>
                </a:cubicBezTo>
                <a:cubicBezTo>
                  <a:pt x="854582" y="28244"/>
                  <a:pt x="772138" y="-12728"/>
                  <a:pt x="612963" y="15850"/>
                </a:cubicBezTo>
                <a:cubicBezTo>
                  <a:pt x="471463" y="49660"/>
                  <a:pt x="242334" y="48615"/>
                  <a:pt x="0" y="15850"/>
                </a:cubicBezTo>
                <a:cubicBezTo>
                  <a:pt x="-438" y="12216"/>
                  <a:pt x="73" y="3686"/>
                  <a:pt x="0" y="0"/>
                </a:cubicBezTo>
                <a:close/>
              </a:path>
              <a:path w="3677777" h="15850" fill="none" stroke="0" extrusionOk="0">
                <a:moveTo>
                  <a:pt x="0" y="0"/>
                </a:moveTo>
                <a:cubicBezTo>
                  <a:pt x="247878" y="28026"/>
                  <a:pt x="359583" y="5595"/>
                  <a:pt x="612963" y="0"/>
                </a:cubicBezTo>
                <a:cubicBezTo>
                  <a:pt x="822971" y="-28526"/>
                  <a:pt x="950231" y="37462"/>
                  <a:pt x="1152370" y="0"/>
                </a:cubicBezTo>
                <a:cubicBezTo>
                  <a:pt x="1372070" y="-45860"/>
                  <a:pt x="1532315" y="23799"/>
                  <a:pt x="1765333" y="0"/>
                </a:cubicBezTo>
                <a:cubicBezTo>
                  <a:pt x="1969210" y="-4738"/>
                  <a:pt x="2035352" y="-10241"/>
                  <a:pt x="2267962" y="0"/>
                </a:cubicBezTo>
                <a:cubicBezTo>
                  <a:pt x="2532363" y="26255"/>
                  <a:pt x="2682676" y="-28746"/>
                  <a:pt x="2844148" y="0"/>
                </a:cubicBezTo>
                <a:cubicBezTo>
                  <a:pt x="2993031" y="-11831"/>
                  <a:pt x="3378882" y="79716"/>
                  <a:pt x="3677777" y="0"/>
                </a:cubicBezTo>
                <a:cubicBezTo>
                  <a:pt x="3678081" y="4598"/>
                  <a:pt x="3677228" y="9374"/>
                  <a:pt x="3677777" y="15850"/>
                </a:cubicBezTo>
                <a:cubicBezTo>
                  <a:pt x="3374530" y="10343"/>
                  <a:pt x="3271620" y="20436"/>
                  <a:pt x="3064814" y="15850"/>
                </a:cubicBezTo>
                <a:cubicBezTo>
                  <a:pt x="2870780" y="-15631"/>
                  <a:pt x="2700803" y="4243"/>
                  <a:pt x="2415074" y="15850"/>
                </a:cubicBezTo>
                <a:cubicBezTo>
                  <a:pt x="2124185" y="22144"/>
                  <a:pt x="2145330" y="21113"/>
                  <a:pt x="1875666" y="15850"/>
                </a:cubicBezTo>
                <a:cubicBezTo>
                  <a:pt x="1638463" y="27166"/>
                  <a:pt x="1379837" y="22836"/>
                  <a:pt x="1189148" y="15850"/>
                </a:cubicBezTo>
                <a:cubicBezTo>
                  <a:pt x="982914" y="-1285"/>
                  <a:pt x="860073" y="15181"/>
                  <a:pt x="649741" y="15850"/>
                </a:cubicBezTo>
                <a:cubicBezTo>
                  <a:pt x="407005" y="33871"/>
                  <a:pt x="227808" y="55391"/>
                  <a:pt x="0" y="15850"/>
                </a:cubicBezTo>
                <a:cubicBezTo>
                  <a:pt x="203" y="9726"/>
                  <a:pt x="-14" y="376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727557108">
                  <a:custGeom>
                    <a:avLst/>
                    <a:gdLst>
                      <a:gd name="connsiteX0" fmla="*/ 0 w 3677777"/>
                      <a:gd name="connsiteY0" fmla="*/ 0 h 15850"/>
                      <a:gd name="connsiteX1" fmla="*/ 612963 w 3677777"/>
                      <a:gd name="connsiteY1" fmla="*/ 0 h 15850"/>
                      <a:gd name="connsiteX2" fmla="*/ 1152370 w 3677777"/>
                      <a:gd name="connsiteY2" fmla="*/ 0 h 15850"/>
                      <a:gd name="connsiteX3" fmla="*/ 1765333 w 3677777"/>
                      <a:gd name="connsiteY3" fmla="*/ 0 h 15850"/>
                      <a:gd name="connsiteX4" fmla="*/ 2267962 w 3677777"/>
                      <a:gd name="connsiteY4" fmla="*/ 0 h 15850"/>
                      <a:gd name="connsiteX5" fmla="*/ 2844148 w 3677777"/>
                      <a:gd name="connsiteY5" fmla="*/ 0 h 15850"/>
                      <a:gd name="connsiteX6" fmla="*/ 3677777 w 3677777"/>
                      <a:gd name="connsiteY6" fmla="*/ 0 h 15850"/>
                      <a:gd name="connsiteX7" fmla="*/ 3677777 w 3677777"/>
                      <a:gd name="connsiteY7" fmla="*/ 15850 h 15850"/>
                      <a:gd name="connsiteX8" fmla="*/ 3064814 w 3677777"/>
                      <a:gd name="connsiteY8" fmla="*/ 15850 h 15850"/>
                      <a:gd name="connsiteX9" fmla="*/ 2415074 w 3677777"/>
                      <a:gd name="connsiteY9" fmla="*/ 15850 h 15850"/>
                      <a:gd name="connsiteX10" fmla="*/ 1875666 w 3677777"/>
                      <a:gd name="connsiteY10" fmla="*/ 15850 h 15850"/>
                      <a:gd name="connsiteX11" fmla="*/ 1189148 w 3677777"/>
                      <a:gd name="connsiteY11" fmla="*/ 15850 h 15850"/>
                      <a:gd name="connsiteX12" fmla="*/ 649741 w 3677777"/>
                      <a:gd name="connsiteY12" fmla="*/ 15850 h 15850"/>
                      <a:gd name="connsiteX13" fmla="*/ 0 w 3677777"/>
                      <a:gd name="connsiteY13" fmla="*/ 15850 h 15850"/>
                      <a:gd name="connsiteX14" fmla="*/ 0 w 3677777"/>
                      <a:gd name="connsiteY14" fmla="*/ 0 h 15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7777" h="15850" fill="none" extrusionOk="0">
                        <a:moveTo>
                          <a:pt x="0" y="0"/>
                        </a:moveTo>
                        <a:cubicBezTo>
                          <a:pt x="257230" y="23725"/>
                          <a:pt x="377639" y="26449"/>
                          <a:pt x="612963" y="0"/>
                        </a:cubicBezTo>
                        <a:cubicBezTo>
                          <a:pt x="848287" y="-26449"/>
                          <a:pt x="973261" y="24722"/>
                          <a:pt x="1152370" y="0"/>
                        </a:cubicBezTo>
                        <a:cubicBezTo>
                          <a:pt x="1331479" y="-24722"/>
                          <a:pt x="1564589" y="7224"/>
                          <a:pt x="1765333" y="0"/>
                        </a:cubicBezTo>
                        <a:cubicBezTo>
                          <a:pt x="1966077" y="-7224"/>
                          <a:pt x="2025902" y="-15167"/>
                          <a:pt x="2267962" y="0"/>
                        </a:cubicBezTo>
                        <a:cubicBezTo>
                          <a:pt x="2510022" y="15167"/>
                          <a:pt x="2683072" y="-22274"/>
                          <a:pt x="2844148" y="0"/>
                        </a:cubicBezTo>
                        <a:cubicBezTo>
                          <a:pt x="3005224" y="22274"/>
                          <a:pt x="3410793" y="22505"/>
                          <a:pt x="3677777" y="0"/>
                        </a:cubicBezTo>
                        <a:cubicBezTo>
                          <a:pt x="3677620" y="4482"/>
                          <a:pt x="3677670" y="9508"/>
                          <a:pt x="3677777" y="15850"/>
                        </a:cubicBezTo>
                        <a:cubicBezTo>
                          <a:pt x="3386891" y="31487"/>
                          <a:pt x="3266628" y="34709"/>
                          <a:pt x="3064814" y="15850"/>
                        </a:cubicBezTo>
                        <a:cubicBezTo>
                          <a:pt x="2863000" y="-3009"/>
                          <a:pt x="2705774" y="8141"/>
                          <a:pt x="2415074" y="15850"/>
                        </a:cubicBezTo>
                        <a:cubicBezTo>
                          <a:pt x="2124374" y="23559"/>
                          <a:pt x="2141610" y="22142"/>
                          <a:pt x="1875666" y="15850"/>
                        </a:cubicBezTo>
                        <a:cubicBezTo>
                          <a:pt x="1609722" y="9558"/>
                          <a:pt x="1415203" y="32528"/>
                          <a:pt x="1189148" y="15850"/>
                        </a:cubicBezTo>
                        <a:cubicBezTo>
                          <a:pt x="963093" y="-828"/>
                          <a:pt x="866612" y="5021"/>
                          <a:pt x="649741" y="15850"/>
                        </a:cubicBezTo>
                        <a:cubicBezTo>
                          <a:pt x="432870" y="26679"/>
                          <a:pt x="219330" y="33275"/>
                          <a:pt x="0" y="15850"/>
                        </a:cubicBezTo>
                        <a:cubicBezTo>
                          <a:pt x="84" y="10407"/>
                          <a:pt x="-71" y="4112"/>
                          <a:pt x="0" y="0"/>
                        </a:cubicBezTo>
                        <a:close/>
                      </a:path>
                      <a:path w="3677777" h="15850" stroke="0" extrusionOk="0">
                        <a:moveTo>
                          <a:pt x="0" y="0"/>
                        </a:moveTo>
                        <a:cubicBezTo>
                          <a:pt x="249963" y="4150"/>
                          <a:pt x="361977" y="6921"/>
                          <a:pt x="539407" y="0"/>
                        </a:cubicBezTo>
                        <a:cubicBezTo>
                          <a:pt x="716837" y="-6921"/>
                          <a:pt x="893954" y="-14099"/>
                          <a:pt x="1042037" y="0"/>
                        </a:cubicBezTo>
                        <a:cubicBezTo>
                          <a:pt x="1190120" y="14099"/>
                          <a:pt x="1425467" y="21612"/>
                          <a:pt x="1581444" y="0"/>
                        </a:cubicBezTo>
                        <a:cubicBezTo>
                          <a:pt x="1737421" y="-21612"/>
                          <a:pt x="2017311" y="-25068"/>
                          <a:pt x="2194407" y="0"/>
                        </a:cubicBezTo>
                        <a:cubicBezTo>
                          <a:pt x="2371503" y="25068"/>
                          <a:pt x="2541829" y="-5872"/>
                          <a:pt x="2844148" y="0"/>
                        </a:cubicBezTo>
                        <a:cubicBezTo>
                          <a:pt x="3146467" y="5872"/>
                          <a:pt x="3367293" y="25079"/>
                          <a:pt x="3677777" y="0"/>
                        </a:cubicBezTo>
                        <a:cubicBezTo>
                          <a:pt x="3677350" y="5645"/>
                          <a:pt x="3677315" y="10591"/>
                          <a:pt x="3677777" y="15850"/>
                        </a:cubicBezTo>
                        <a:cubicBezTo>
                          <a:pt x="3486947" y="15172"/>
                          <a:pt x="3147753" y="42329"/>
                          <a:pt x="2991259" y="15850"/>
                        </a:cubicBezTo>
                        <a:cubicBezTo>
                          <a:pt x="2834765" y="-10629"/>
                          <a:pt x="2623203" y="39227"/>
                          <a:pt x="2488629" y="15850"/>
                        </a:cubicBezTo>
                        <a:cubicBezTo>
                          <a:pt x="2354055" y="-7527"/>
                          <a:pt x="2121272" y="28128"/>
                          <a:pt x="1802111" y="15850"/>
                        </a:cubicBezTo>
                        <a:cubicBezTo>
                          <a:pt x="1482950" y="3572"/>
                          <a:pt x="1362778" y="8968"/>
                          <a:pt x="1115592" y="15850"/>
                        </a:cubicBezTo>
                        <a:cubicBezTo>
                          <a:pt x="868406" y="22732"/>
                          <a:pt x="755986" y="-9182"/>
                          <a:pt x="612963" y="15850"/>
                        </a:cubicBezTo>
                        <a:cubicBezTo>
                          <a:pt x="469940" y="40882"/>
                          <a:pt x="223841" y="41585"/>
                          <a:pt x="0" y="15850"/>
                        </a:cubicBezTo>
                        <a:cubicBezTo>
                          <a:pt x="-292" y="12131"/>
                          <a:pt x="-30" y="3713"/>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76959B57-2DD0-4636-27AC-5D08B78BC016}"/>
              </a:ext>
            </a:extLst>
          </p:cNvPr>
          <p:cNvSpPr>
            <a:spLocks noGrp="1"/>
          </p:cNvSpPr>
          <p:nvPr>
            <p:ph idx="1"/>
          </p:nvPr>
        </p:nvSpPr>
        <p:spPr>
          <a:xfrm>
            <a:off x="4744960" y="1320927"/>
            <a:ext cx="5975298" cy="3019348"/>
          </a:xfrm>
        </p:spPr>
        <p:txBody>
          <a:bodyPr vert="horz" lIns="91440" tIns="45720" rIns="91440" bIns="45720" rtlCol="0" anchor="t">
            <a:noAutofit/>
          </a:bodyPr>
          <a:lstStyle/>
          <a:p>
            <a:pPr defTabSz="786384">
              <a:buFont typeface="Arial"/>
              <a:buChar char="•"/>
            </a:pPr>
            <a:r>
              <a:rPr lang="en-US" sz="1100">
                <a:solidFill>
                  <a:srgbClr val="233A44"/>
                </a:solidFill>
                <a:ea typeface="+mn-lt"/>
                <a:cs typeface="+mn-lt"/>
              </a:rPr>
              <a:t>5000 rows – house sales from all around the USA</a:t>
            </a:r>
            <a:endParaRPr lang="en-US" sz="1100" kern="1200">
              <a:solidFill>
                <a:srgbClr val="233A44"/>
              </a:solidFill>
              <a:latin typeface="+mn-lt"/>
              <a:ea typeface="Calibri"/>
              <a:cs typeface="Calibri"/>
            </a:endParaRPr>
          </a:p>
          <a:p>
            <a:pPr defTabSz="786384">
              <a:buFont typeface="Arial"/>
              <a:buChar char="•"/>
            </a:pPr>
            <a:r>
              <a:rPr lang="en-US" sz="1100">
                <a:solidFill>
                  <a:srgbClr val="233A44"/>
                </a:solidFill>
                <a:ea typeface="Calibri"/>
                <a:cs typeface="Calibri"/>
              </a:rPr>
              <a:t>‘Avg. Area Income': Average Income of residents of the city house is located in.</a:t>
            </a:r>
            <a:endParaRPr lang="en-US" sz="1100">
              <a:ea typeface="Calibri"/>
              <a:cs typeface="Calibri"/>
            </a:endParaRPr>
          </a:p>
          <a:p>
            <a:pPr defTabSz="786384">
              <a:buFont typeface="Arial"/>
              <a:buChar char="•"/>
            </a:pPr>
            <a:r>
              <a:rPr lang="en-US" sz="1100">
                <a:solidFill>
                  <a:srgbClr val="233A44"/>
                </a:solidFill>
                <a:ea typeface="Calibri"/>
                <a:cs typeface="Calibri"/>
              </a:rPr>
              <a:t>‘Avg. Area House Age': Average Age of Houses in same city</a:t>
            </a:r>
            <a:endParaRPr lang="en-US" sz="1100">
              <a:ea typeface="Calibri"/>
              <a:cs typeface="Calibri"/>
            </a:endParaRPr>
          </a:p>
          <a:p>
            <a:pPr defTabSz="786384">
              <a:buFont typeface="Arial"/>
              <a:buChar char="•"/>
            </a:pPr>
            <a:r>
              <a:rPr lang="en-US" sz="1100">
                <a:solidFill>
                  <a:srgbClr val="233A44"/>
                </a:solidFill>
                <a:ea typeface="Calibri"/>
                <a:cs typeface="Calibri"/>
              </a:rPr>
              <a:t>‘Avg. Area Number of Rooms': Average Number of Rooms for Houses in same city</a:t>
            </a:r>
            <a:endParaRPr lang="en-US" sz="1100">
              <a:ea typeface="Calibri"/>
              <a:cs typeface="Calibri"/>
            </a:endParaRPr>
          </a:p>
          <a:p>
            <a:pPr defTabSz="786384">
              <a:buFont typeface="Arial"/>
              <a:buChar char="•"/>
            </a:pPr>
            <a:r>
              <a:rPr lang="en-US" sz="1100">
                <a:solidFill>
                  <a:srgbClr val="233A44"/>
                </a:solidFill>
                <a:ea typeface="Calibri"/>
                <a:cs typeface="Calibri"/>
              </a:rPr>
              <a:t>‘Avg. Area Number of Bedrooms': Average Number of Bedrooms for Houses in same city</a:t>
            </a:r>
            <a:endParaRPr lang="en-US" sz="1100">
              <a:ea typeface="Calibri"/>
              <a:cs typeface="Calibri"/>
            </a:endParaRPr>
          </a:p>
          <a:p>
            <a:pPr defTabSz="786384">
              <a:buFont typeface="Arial"/>
              <a:buChar char="•"/>
            </a:pPr>
            <a:r>
              <a:rPr lang="en-US" sz="1100">
                <a:solidFill>
                  <a:srgbClr val="233A44"/>
                </a:solidFill>
                <a:ea typeface="Calibri"/>
                <a:cs typeface="Calibri"/>
              </a:rPr>
              <a:t>‘Area Population': Population of city house is located</a:t>
            </a:r>
            <a:endParaRPr lang="en-US" sz="1100">
              <a:ea typeface="Calibri"/>
              <a:cs typeface="Calibri"/>
            </a:endParaRPr>
          </a:p>
          <a:p>
            <a:pPr defTabSz="786384">
              <a:buFont typeface="Arial"/>
              <a:buChar char="•"/>
            </a:pPr>
            <a:r>
              <a:rPr lang="en-US" sz="1100">
                <a:solidFill>
                  <a:srgbClr val="233A44"/>
                </a:solidFill>
                <a:ea typeface="Calibri"/>
                <a:cs typeface="Calibri"/>
              </a:rPr>
              <a:t>‘Price: Price that the house sold at</a:t>
            </a:r>
            <a:endParaRPr lang="en-US" sz="1100">
              <a:ea typeface="Calibri"/>
              <a:cs typeface="Calibri"/>
            </a:endParaRPr>
          </a:p>
          <a:p>
            <a:pPr defTabSz="786384">
              <a:buFont typeface="Arial"/>
              <a:buChar char="•"/>
            </a:pPr>
            <a:r>
              <a:rPr lang="en-US" sz="1100">
                <a:solidFill>
                  <a:srgbClr val="233A44"/>
                </a:solidFill>
                <a:ea typeface="Calibri"/>
                <a:cs typeface="Calibri"/>
              </a:rPr>
              <a:t>'Address': Address for the house – only categorical column ( was dropped) ***</a:t>
            </a:r>
            <a:endParaRPr lang="en-US" sz="1100">
              <a:ea typeface="Calibri"/>
              <a:cs typeface="Calibri"/>
            </a:endParaRPr>
          </a:p>
          <a:p>
            <a:pPr marL="196215" indent="-196215" defTabSz="786384">
              <a:spcBef>
                <a:spcPts val="860"/>
              </a:spcBef>
              <a:buFont typeface="Arial"/>
              <a:buChar char="•"/>
            </a:pPr>
            <a:endParaRPr lang="en-US" sz="1100">
              <a:ea typeface="Calibri"/>
              <a:cs typeface="Calibri"/>
            </a:endParaRPr>
          </a:p>
          <a:p>
            <a:pPr marL="196215" indent="-196215" defTabSz="786384">
              <a:spcBef>
                <a:spcPts val="860"/>
              </a:spcBef>
              <a:buFont typeface="Arial"/>
              <a:buChar char="•"/>
            </a:pPr>
            <a:endParaRPr lang="en-US" sz="1100" kern="1200">
              <a:latin typeface="+mn-lt"/>
              <a:ea typeface="Calibri"/>
              <a:cs typeface="Calibri"/>
            </a:endParaRPr>
          </a:p>
          <a:p>
            <a:pPr marL="0" indent="0">
              <a:spcBef>
                <a:spcPts val="860"/>
              </a:spcBef>
              <a:buNone/>
            </a:pPr>
            <a:endParaRPr lang="en-US" sz="1100">
              <a:ea typeface="Calibri" panose="020F0502020204030204"/>
              <a:cs typeface="Calibri" panose="020F0502020204030204"/>
            </a:endParaRPr>
          </a:p>
          <a:p>
            <a:pPr marL="0" indent="0">
              <a:buNone/>
            </a:pPr>
            <a:endParaRPr lang="en-US" sz="1100">
              <a:ea typeface="Calibri" panose="020F0502020204030204"/>
              <a:cs typeface="Calibri" panose="020F0502020204030204"/>
            </a:endParaRPr>
          </a:p>
        </p:txBody>
      </p:sp>
      <p:pic>
        <p:nvPicPr>
          <p:cNvPr id="3" name="Picture 3" descr="Table&#10;&#10;Description automatically generated">
            <a:extLst>
              <a:ext uri="{FF2B5EF4-FFF2-40B4-BE49-F238E27FC236}">
                <a16:creationId xmlns:a16="http://schemas.microsoft.com/office/drawing/2014/main" id="{2F555642-01E5-A23D-8E53-E547D411D583}"/>
              </a:ext>
            </a:extLst>
          </p:cNvPr>
          <p:cNvPicPr>
            <a:picLocks noChangeAspect="1"/>
          </p:cNvPicPr>
          <p:nvPr/>
        </p:nvPicPr>
        <p:blipFill>
          <a:blip r:embed="rId3"/>
          <a:stretch>
            <a:fillRect/>
          </a:stretch>
        </p:blipFill>
        <p:spPr>
          <a:xfrm>
            <a:off x="918545" y="3856824"/>
            <a:ext cx="6197609" cy="1500742"/>
          </a:xfrm>
          <a:prstGeom prst="rect">
            <a:avLst/>
          </a:prstGeom>
        </p:spPr>
      </p:pic>
      <p:sp>
        <p:nvSpPr>
          <p:cNvPr id="4" name="TextBox 3">
            <a:extLst>
              <a:ext uri="{FF2B5EF4-FFF2-40B4-BE49-F238E27FC236}">
                <a16:creationId xmlns:a16="http://schemas.microsoft.com/office/drawing/2014/main" id="{0551CE0B-A785-02F7-3644-92CAF8182102}"/>
              </a:ext>
            </a:extLst>
          </p:cNvPr>
          <p:cNvSpPr txBox="1"/>
          <p:nvPr/>
        </p:nvSpPr>
        <p:spPr>
          <a:xfrm>
            <a:off x="4458036" y="5651822"/>
            <a:ext cx="6814733" cy="5687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786384">
              <a:spcAft>
                <a:spcPts val="600"/>
              </a:spcAft>
            </a:pPr>
            <a:r>
              <a:rPr lang="en-US" sz="1500" kern="1200">
                <a:latin typeface="+mn-lt"/>
                <a:ea typeface="+mn-ea"/>
                <a:cs typeface="+mn-cs"/>
              </a:rPr>
              <a:t>This dataset was download from Kaggle</a:t>
            </a:r>
            <a:r>
              <a:rPr lang="en-US" sz="1500"/>
              <a:t>: </a:t>
            </a:r>
            <a:r>
              <a:rPr lang="en-US" sz="1500" kern="1200">
                <a:latin typeface="+mn-lt"/>
                <a:ea typeface="+mn-ea"/>
                <a:cs typeface="+mn-cs"/>
              </a:rPr>
              <a:t>https://www.kaggle.com/datasets/vedavyasv/usa-housing</a:t>
            </a:r>
            <a:endParaRPr lang="en-US" sz="1500"/>
          </a:p>
        </p:txBody>
      </p:sp>
      <p:pic>
        <p:nvPicPr>
          <p:cNvPr id="5" name="Picture 5" descr="A picture containing graphical user interface&#10;&#10;Description automatically generated">
            <a:extLst>
              <a:ext uri="{FF2B5EF4-FFF2-40B4-BE49-F238E27FC236}">
                <a16:creationId xmlns:a16="http://schemas.microsoft.com/office/drawing/2014/main" id="{84DFB43A-28BB-CB66-C053-ED4D4137892A}"/>
              </a:ext>
            </a:extLst>
          </p:cNvPr>
          <p:cNvPicPr>
            <a:picLocks noChangeAspect="1"/>
          </p:cNvPicPr>
          <p:nvPr/>
        </p:nvPicPr>
        <p:blipFill>
          <a:blip r:embed="rId4"/>
          <a:stretch>
            <a:fillRect/>
          </a:stretch>
        </p:blipFill>
        <p:spPr>
          <a:xfrm>
            <a:off x="7214839" y="3621275"/>
            <a:ext cx="3793273" cy="1910741"/>
          </a:xfrm>
          <a:prstGeom prst="rect">
            <a:avLst/>
          </a:prstGeom>
        </p:spPr>
      </p:pic>
    </p:spTree>
    <p:extLst>
      <p:ext uri="{BB962C8B-B14F-4D97-AF65-F5344CB8AC3E}">
        <p14:creationId xmlns:p14="http://schemas.microsoft.com/office/powerpoint/2010/main" val="2133799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E9425F-5FA7-F14E-7746-8FF49D2DFFB8}"/>
              </a:ext>
            </a:extLst>
          </p:cNvPr>
          <p:cNvSpPr>
            <a:spLocks noGrp="1"/>
          </p:cNvSpPr>
          <p:nvPr>
            <p:ph type="title"/>
          </p:nvPr>
        </p:nvSpPr>
        <p:spPr>
          <a:xfrm>
            <a:off x="838200" y="673770"/>
            <a:ext cx="3220329" cy="2027227"/>
          </a:xfrm>
        </p:spPr>
        <p:txBody>
          <a:bodyPr anchor="t">
            <a:normAutofit/>
          </a:bodyPr>
          <a:lstStyle/>
          <a:p>
            <a:r>
              <a:rPr lang="en-US" sz="5400">
                <a:solidFill>
                  <a:srgbClr val="FFFFFF"/>
                </a:solidFill>
                <a:cs typeface="Calibri Light"/>
              </a:rPr>
              <a:t>Question Of Interest</a:t>
            </a:r>
            <a:endParaRPr lang="en-US" sz="5400">
              <a:solidFill>
                <a:srgbClr val="FFFFFF"/>
              </a:solidFill>
            </a:endParaRPr>
          </a:p>
        </p:txBody>
      </p:sp>
      <p:graphicFrame>
        <p:nvGraphicFramePr>
          <p:cNvPr id="5" name="Content Placeholder 2">
            <a:extLst>
              <a:ext uri="{FF2B5EF4-FFF2-40B4-BE49-F238E27FC236}">
                <a16:creationId xmlns:a16="http://schemas.microsoft.com/office/drawing/2014/main" id="{533AD114-9FC8-2117-88FB-7FF00FCB1F40}"/>
              </a:ext>
            </a:extLst>
          </p:cNvPr>
          <p:cNvGraphicFramePr>
            <a:graphicFrameLocks noGrp="1"/>
          </p:cNvGraphicFramePr>
          <p:nvPr>
            <p:ph idx="1"/>
            <p:extLst>
              <p:ext uri="{D42A27DB-BD31-4B8C-83A1-F6EECF244321}">
                <p14:modId xmlns:p14="http://schemas.microsoft.com/office/powerpoint/2010/main" val="2732371433"/>
              </p:ext>
            </p:extLst>
          </p:nvPr>
        </p:nvGraphicFramePr>
        <p:xfrm>
          <a:off x="5542672" y="541606"/>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158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6D22FA1E-E02A-4FC5-BBA6-577D6DA0C8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27">
            <a:extLst>
              <a:ext uri="{FF2B5EF4-FFF2-40B4-BE49-F238E27FC236}">
                <a16:creationId xmlns:a16="http://schemas.microsoft.com/office/drawing/2014/main" id="{05D27520-F270-4F3D-A46E-76A337B6E1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custGeom>
            <a:avLst/>
            <a:gdLst>
              <a:gd name="connsiteX0" fmla="*/ 6315529 w 12192000"/>
              <a:gd name="connsiteY0" fmla="*/ 4323896 h 6858000"/>
              <a:gd name="connsiteX1" fmla="*/ 6295588 w 12192000"/>
              <a:gd name="connsiteY1" fmla="*/ 4367579 h 6858000"/>
              <a:gd name="connsiteX2" fmla="*/ 6219229 w 12192000"/>
              <a:gd name="connsiteY2" fmla="*/ 4436818 h 6858000"/>
              <a:gd name="connsiteX3" fmla="*/ 6065687 w 12192000"/>
              <a:gd name="connsiteY3" fmla="*/ 4637204 h 6858000"/>
              <a:gd name="connsiteX4" fmla="*/ 5727387 w 12192000"/>
              <a:gd name="connsiteY4" fmla="*/ 5460076 h 6858000"/>
              <a:gd name="connsiteX5" fmla="*/ 5620972 w 12192000"/>
              <a:gd name="connsiteY5" fmla="*/ 5725836 h 6858000"/>
              <a:gd name="connsiteX6" fmla="*/ 5707795 w 12192000"/>
              <a:gd name="connsiteY6" fmla="*/ 5790089 h 6858000"/>
              <a:gd name="connsiteX7" fmla="*/ 5554627 w 12192000"/>
              <a:gd name="connsiteY7" fmla="*/ 6078873 h 6858000"/>
              <a:gd name="connsiteX8" fmla="*/ 5373489 w 12192000"/>
              <a:gd name="connsiteY8" fmla="*/ 6402408 h 6858000"/>
              <a:gd name="connsiteX9" fmla="*/ 5099999 w 12192000"/>
              <a:gd name="connsiteY9" fmla="*/ 6827527 h 6858000"/>
              <a:gd name="connsiteX10" fmla="*/ 5078133 w 12192000"/>
              <a:gd name="connsiteY10" fmla="*/ 6857998 h 6858000"/>
              <a:gd name="connsiteX11" fmla="*/ 9179960 w 12192000"/>
              <a:gd name="connsiteY11" fmla="*/ 6857998 h 6858000"/>
              <a:gd name="connsiteX12" fmla="*/ 9179960 w 12192000"/>
              <a:gd name="connsiteY12" fmla="*/ 4323896 h 6858000"/>
              <a:gd name="connsiteX13" fmla="*/ 0 w 12192000"/>
              <a:gd name="connsiteY13" fmla="*/ 0 h 6858000"/>
              <a:gd name="connsiteX14" fmla="*/ 5872711 w 12192000"/>
              <a:gd name="connsiteY14" fmla="*/ 0 h 6858000"/>
              <a:gd name="connsiteX15" fmla="*/ 5885421 w 12192000"/>
              <a:gd name="connsiteY15" fmla="*/ 20207 h 6858000"/>
              <a:gd name="connsiteX16" fmla="*/ 5925300 w 12192000"/>
              <a:gd name="connsiteY16" fmla="*/ 48911 h 6858000"/>
              <a:gd name="connsiteX17" fmla="*/ 5940039 w 12192000"/>
              <a:gd name="connsiteY17" fmla="*/ 101212 h 6858000"/>
              <a:gd name="connsiteX18" fmla="*/ 5969942 w 12192000"/>
              <a:gd name="connsiteY18" fmla="*/ 311282 h 6858000"/>
              <a:gd name="connsiteX19" fmla="*/ 5961238 w 12192000"/>
              <a:gd name="connsiteY19" fmla="*/ 357643 h 6858000"/>
              <a:gd name="connsiteX20" fmla="*/ 5917195 w 12192000"/>
              <a:gd name="connsiteY20" fmla="*/ 420369 h 6858000"/>
              <a:gd name="connsiteX21" fmla="*/ 5882753 w 12192000"/>
              <a:gd name="connsiteY21" fmla="*/ 556832 h 6858000"/>
              <a:gd name="connsiteX22" fmla="*/ 5814490 w 12192000"/>
              <a:gd name="connsiteY22" fmla="*/ 757416 h 6858000"/>
              <a:gd name="connsiteX23" fmla="*/ 5780064 w 12192000"/>
              <a:gd name="connsiteY23" fmla="*/ 817804 h 6858000"/>
              <a:gd name="connsiteX24" fmla="*/ 5808232 w 12192000"/>
              <a:gd name="connsiteY24" fmla="*/ 850533 h 6858000"/>
              <a:gd name="connsiteX25" fmla="*/ 5906473 w 12192000"/>
              <a:gd name="connsiteY25" fmla="*/ 1076571 h 6858000"/>
              <a:gd name="connsiteX26" fmla="*/ 5778623 w 12192000"/>
              <a:gd name="connsiteY26" fmla="*/ 1369280 h 6858000"/>
              <a:gd name="connsiteX27" fmla="*/ 5710841 w 12192000"/>
              <a:gd name="connsiteY27" fmla="*/ 1462628 h 6858000"/>
              <a:gd name="connsiteX28" fmla="*/ 5846774 w 12192000"/>
              <a:gd name="connsiteY28" fmla="*/ 1455933 h 6858000"/>
              <a:gd name="connsiteX29" fmla="*/ 5897329 w 12192000"/>
              <a:gd name="connsiteY29" fmla="*/ 1553073 h 6858000"/>
              <a:gd name="connsiteX30" fmla="*/ 5919735 w 12192000"/>
              <a:gd name="connsiteY30" fmla="*/ 1602736 h 6858000"/>
              <a:gd name="connsiteX31" fmla="*/ 6057874 w 12192000"/>
              <a:gd name="connsiteY31" fmla="*/ 1910648 h 6858000"/>
              <a:gd name="connsiteX32" fmla="*/ 6039719 w 12192000"/>
              <a:gd name="connsiteY32" fmla="*/ 2010547 h 6858000"/>
              <a:gd name="connsiteX33" fmla="*/ 5841713 w 12192000"/>
              <a:gd name="connsiteY33" fmla="*/ 2520599 h 6858000"/>
              <a:gd name="connsiteX34" fmla="*/ 6071734 w 12192000"/>
              <a:gd name="connsiteY34" fmla="*/ 2593468 h 6858000"/>
              <a:gd name="connsiteX35" fmla="*/ 6092050 w 12192000"/>
              <a:gd name="connsiteY35" fmla="*/ 2806646 h 6858000"/>
              <a:gd name="connsiteX36" fmla="*/ 6215122 w 12192000"/>
              <a:gd name="connsiteY36" fmla="*/ 3021197 h 6858000"/>
              <a:gd name="connsiteX37" fmla="*/ 6338100 w 12192000"/>
              <a:gd name="connsiteY37" fmla="*/ 3178087 h 6858000"/>
              <a:gd name="connsiteX38" fmla="*/ 6343927 w 12192000"/>
              <a:gd name="connsiteY38" fmla="*/ 3194685 h 6858000"/>
              <a:gd name="connsiteX39" fmla="*/ 6343850 w 12192000"/>
              <a:gd name="connsiteY39" fmla="*/ 3201174 h 6858000"/>
              <a:gd name="connsiteX40" fmla="*/ 6366375 w 12192000"/>
              <a:gd name="connsiteY40" fmla="*/ 3271251 h 6858000"/>
              <a:gd name="connsiteX41" fmla="*/ 6369430 w 12192000"/>
              <a:gd name="connsiteY41" fmla="*/ 3276240 h 6858000"/>
              <a:gd name="connsiteX42" fmla="*/ 6392405 w 12192000"/>
              <a:gd name="connsiteY42" fmla="*/ 3360437 h 6858000"/>
              <a:gd name="connsiteX43" fmla="*/ 6397993 w 12192000"/>
              <a:gd name="connsiteY43" fmla="*/ 3390203 h 6858000"/>
              <a:gd name="connsiteX44" fmla="*/ 6394652 w 12192000"/>
              <a:gd name="connsiteY44" fmla="*/ 3402205 h 6858000"/>
              <a:gd name="connsiteX45" fmla="*/ 6366662 w 12192000"/>
              <a:gd name="connsiteY45" fmla="*/ 3442044 h 6858000"/>
              <a:gd name="connsiteX46" fmla="*/ 6320915 w 12192000"/>
              <a:gd name="connsiteY46" fmla="*/ 3701547 h 6858000"/>
              <a:gd name="connsiteX47" fmla="*/ 6364618 w 12192000"/>
              <a:gd name="connsiteY47" fmla="*/ 3743844 h 6858000"/>
              <a:gd name="connsiteX48" fmla="*/ 6370409 w 12192000"/>
              <a:gd name="connsiteY48" fmla="*/ 3754454 h 6858000"/>
              <a:gd name="connsiteX49" fmla="*/ 6373773 w 12192000"/>
              <a:gd name="connsiteY49" fmla="*/ 3768237 h 6858000"/>
              <a:gd name="connsiteX50" fmla="*/ 6375298 w 12192000"/>
              <a:gd name="connsiteY50" fmla="*/ 3796540 h 6858000"/>
              <a:gd name="connsiteX51" fmla="*/ 6253487 w 12192000"/>
              <a:gd name="connsiteY51" fmla="*/ 3856948 h 6858000"/>
              <a:gd name="connsiteX52" fmla="*/ 6385416 w 12192000"/>
              <a:gd name="connsiteY52" fmla="*/ 4014409 h 6858000"/>
              <a:gd name="connsiteX53" fmla="*/ 6374795 w 12192000"/>
              <a:gd name="connsiteY53" fmla="*/ 4038554 h 6858000"/>
              <a:gd name="connsiteX54" fmla="*/ 6351015 w 12192000"/>
              <a:gd name="connsiteY54" fmla="*/ 4150489 h 6858000"/>
              <a:gd name="connsiteX55" fmla="*/ 6340821 w 12192000"/>
              <a:gd name="connsiteY55" fmla="*/ 4212706 h 6858000"/>
              <a:gd name="connsiteX56" fmla="*/ 12191999 w 12192000"/>
              <a:gd name="connsiteY56" fmla="*/ 4212706 h 6858000"/>
              <a:gd name="connsiteX57" fmla="*/ 12191999 w 12192000"/>
              <a:gd name="connsiteY57" fmla="*/ 0 h 6858000"/>
              <a:gd name="connsiteX58" fmla="*/ 12192000 w 12192000"/>
              <a:gd name="connsiteY58" fmla="*/ 0 h 6858000"/>
              <a:gd name="connsiteX59" fmla="*/ 12192000 w 12192000"/>
              <a:gd name="connsiteY59" fmla="*/ 6858000 h 6858000"/>
              <a:gd name="connsiteX60" fmla="*/ 12191999 w 12192000"/>
              <a:gd name="connsiteY60" fmla="*/ 6858000 h 6858000"/>
              <a:gd name="connsiteX61" fmla="*/ 12191999 w 12192000"/>
              <a:gd name="connsiteY61" fmla="*/ 4323902 h 6858000"/>
              <a:gd name="connsiteX62" fmla="*/ 9307672 w 12192000"/>
              <a:gd name="connsiteY62" fmla="*/ 4323902 h 6858000"/>
              <a:gd name="connsiteX63" fmla="*/ 9307672 w 12192000"/>
              <a:gd name="connsiteY63" fmla="*/ 6858000 h 6858000"/>
              <a:gd name="connsiteX64" fmla="*/ 0 w 12192000"/>
              <a:gd name="connsiteY6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192000" h="6858000">
                <a:moveTo>
                  <a:pt x="6315529" y="4323896"/>
                </a:moveTo>
                <a:lnTo>
                  <a:pt x="6295588" y="4367579"/>
                </a:lnTo>
                <a:cubicBezTo>
                  <a:pt x="6278024" y="4397022"/>
                  <a:pt x="6253813" y="4421099"/>
                  <a:pt x="6219229" y="4436818"/>
                </a:cubicBezTo>
                <a:cubicBezTo>
                  <a:pt x="6148079" y="4469666"/>
                  <a:pt x="6116436" y="4572066"/>
                  <a:pt x="6065687" y="4637204"/>
                </a:cubicBezTo>
                <a:cubicBezTo>
                  <a:pt x="5888713" y="4862696"/>
                  <a:pt x="5773979" y="5125824"/>
                  <a:pt x="5727387" y="5460076"/>
                </a:cubicBezTo>
                <a:cubicBezTo>
                  <a:pt x="5714326" y="5552523"/>
                  <a:pt x="5656974" y="5638673"/>
                  <a:pt x="5620972" y="5725836"/>
                </a:cubicBezTo>
                <a:cubicBezTo>
                  <a:pt x="5641553" y="5779043"/>
                  <a:pt x="5738619" y="5631221"/>
                  <a:pt x="5707795" y="5790089"/>
                </a:cubicBezTo>
                <a:cubicBezTo>
                  <a:pt x="5684453" y="5909876"/>
                  <a:pt x="5617437" y="5996827"/>
                  <a:pt x="5554627" y="6078873"/>
                </a:cubicBezTo>
                <a:cubicBezTo>
                  <a:pt x="5482491" y="6172498"/>
                  <a:pt x="5402203" y="6253366"/>
                  <a:pt x="5373489" y="6402408"/>
                </a:cubicBezTo>
                <a:cubicBezTo>
                  <a:pt x="5371924" y="6410357"/>
                  <a:pt x="5276557" y="6577417"/>
                  <a:pt x="5099999" y="6827527"/>
                </a:cubicBezTo>
                <a:lnTo>
                  <a:pt x="5078133" y="6857998"/>
                </a:lnTo>
                <a:lnTo>
                  <a:pt x="9179960" y="6857998"/>
                </a:lnTo>
                <a:lnTo>
                  <a:pt x="9179960" y="4323896"/>
                </a:lnTo>
                <a:close/>
                <a:moveTo>
                  <a:pt x="0" y="0"/>
                </a:moveTo>
                <a:lnTo>
                  <a:pt x="5872711" y="0"/>
                </a:lnTo>
                <a:lnTo>
                  <a:pt x="5885421" y="20207"/>
                </a:lnTo>
                <a:cubicBezTo>
                  <a:pt x="5896481" y="32882"/>
                  <a:pt x="5909484" y="42864"/>
                  <a:pt x="5925300" y="48911"/>
                </a:cubicBezTo>
                <a:cubicBezTo>
                  <a:pt x="5940498" y="54526"/>
                  <a:pt x="5945509" y="75042"/>
                  <a:pt x="5940039" y="101212"/>
                </a:cubicBezTo>
                <a:cubicBezTo>
                  <a:pt x="5921950" y="187894"/>
                  <a:pt x="5936667" y="254951"/>
                  <a:pt x="5969942" y="311282"/>
                </a:cubicBezTo>
                <a:cubicBezTo>
                  <a:pt x="5981709" y="330926"/>
                  <a:pt x="5977292" y="344422"/>
                  <a:pt x="5961238" y="357643"/>
                </a:cubicBezTo>
                <a:cubicBezTo>
                  <a:pt x="5942802" y="372223"/>
                  <a:pt x="5928461" y="393565"/>
                  <a:pt x="5917195" y="420369"/>
                </a:cubicBezTo>
                <a:cubicBezTo>
                  <a:pt x="5898701" y="463685"/>
                  <a:pt x="5889992" y="510050"/>
                  <a:pt x="5882753" y="556832"/>
                </a:cubicBezTo>
                <a:cubicBezTo>
                  <a:pt x="5871511" y="630206"/>
                  <a:pt x="5858246" y="700969"/>
                  <a:pt x="5814490" y="757416"/>
                </a:cubicBezTo>
                <a:cubicBezTo>
                  <a:pt x="5801465" y="774559"/>
                  <a:pt x="5791019" y="796511"/>
                  <a:pt x="5780064" y="817804"/>
                </a:cubicBezTo>
                <a:cubicBezTo>
                  <a:pt x="5783558" y="836359"/>
                  <a:pt x="5792196" y="849005"/>
                  <a:pt x="5808232" y="850533"/>
                </a:cubicBezTo>
                <a:cubicBezTo>
                  <a:pt x="5910296" y="860624"/>
                  <a:pt x="5905771" y="962632"/>
                  <a:pt x="5906473" y="1076571"/>
                </a:cubicBezTo>
                <a:cubicBezTo>
                  <a:pt x="5907545" y="1217584"/>
                  <a:pt x="5849973" y="1296799"/>
                  <a:pt x="5778623" y="1369280"/>
                </a:cubicBezTo>
                <a:cubicBezTo>
                  <a:pt x="5754207" y="1393852"/>
                  <a:pt x="5718605" y="1401742"/>
                  <a:pt x="5710841" y="1462628"/>
                </a:cubicBezTo>
                <a:cubicBezTo>
                  <a:pt x="5753463" y="1508141"/>
                  <a:pt x="5802053" y="1451295"/>
                  <a:pt x="5846774" y="1455933"/>
                </a:cubicBezTo>
                <a:cubicBezTo>
                  <a:pt x="5883727" y="1460129"/>
                  <a:pt x="5943609" y="1438568"/>
                  <a:pt x="5897329" y="1553073"/>
                </a:cubicBezTo>
                <a:cubicBezTo>
                  <a:pt x="5883856" y="1586627"/>
                  <a:pt x="5901366" y="1604100"/>
                  <a:pt x="5919735" y="1602736"/>
                </a:cubicBezTo>
                <a:cubicBezTo>
                  <a:pt x="6068526" y="1589022"/>
                  <a:pt x="6006837" y="1813624"/>
                  <a:pt x="6057874" y="1910648"/>
                </a:cubicBezTo>
                <a:cubicBezTo>
                  <a:pt x="6072264" y="1936644"/>
                  <a:pt x="6059978" y="1992417"/>
                  <a:pt x="6039719" y="2010547"/>
                </a:cubicBezTo>
                <a:cubicBezTo>
                  <a:pt x="5911143" y="2127229"/>
                  <a:pt x="5899692" y="2331836"/>
                  <a:pt x="5841713" y="2520599"/>
                </a:cubicBezTo>
                <a:cubicBezTo>
                  <a:pt x="5912636" y="2572423"/>
                  <a:pt x="5995799" y="2566926"/>
                  <a:pt x="6071734" y="2593468"/>
                </a:cubicBezTo>
                <a:cubicBezTo>
                  <a:pt x="6150607" y="2620843"/>
                  <a:pt x="6151703" y="2655507"/>
                  <a:pt x="6092050" y="2806646"/>
                </a:cubicBezTo>
                <a:cubicBezTo>
                  <a:pt x="6259331" y="2795420"/>
                  <a:pt x="6259331" y="2795420"/>
                  <a:pt x="6215122" y="3021197"/>
                </a:cubicBezTo>
                <a:cubicBezTo>
                  <a:pt x="6259035" y="3016573"/>
                  <a:pt x="6302431" y="3085300"/>
                  <a:pt x="6338100" y="3178087"/>
                </a:cubicBezTo>
                <a:lnTo>
                  <a:pt x="6343927" y="3194685"/>
                </a:lnTo>
                <a:lnTo>
                  <a:pt x="6343850" y="3201174"/>
                </a:lnTo>
                <a:cubicBezTo>
                  <a:pt x="6346866" y="3232770"/>
                  <a:pt x="6355995" y="3253323"/>
                  <a:pt x="6366375" y="3271251"/>
                </a:cubicBezTo>
                <a:lnTo>
                  <a:pt x="6369430" y="3276240"/>
                </a:lnTo>
                <a:lnTo>
                  <a:pt x="6392405" y="3360437"/>
                </a:lnTo>
                <a:lnTo>
                  <a:pt x="6397993" y="3390203"/>
                </a:lnTo>
                <a:lnTo>
                  <a:pt x="6394652" y="3402205"/>
                </a:lnTo>
                <a:cubicBezTo>
                  <a:pt x="6388505" y="3414621"/>
                  <a:pt x="6379344" y="3427747"/>
                  <a:pt x="6366662" y="3442044"/>
                </a:cubicBezTo>
                <a:cubicBezTo>
                  <a:pt x="6239481" y="3584662"/>
                  <a:pt x="6224938" y="3605480"/>
                  <a:pt x="6320915" y="3701547"/>
                </a:cubicBezTo>
                <a:lnTo>
                  <a:pt x="6364618" y="3743844"/>
                </a:lnTo>
                <a:lnTo>
                  <a:pt x="6370409" y="3754454"/>
                </a:lnTo>
                <a:lnTo>
                  <a:pt x="6373773" y="3768237"/>
                </a:lnTo>
                <a:cubicBezTo>
                  <a:pt x="6374277" y="3777528"/>
                  <a:pt x="6374207" y="3788146"/>
                  <a:pt x="6375298" y="3796540"/>
                </a:cubicBezTo>
                <a:cubicBezTo>
                  <a:pt x="6339717" y="3831045"/>
                  <a:pt x="6294642" y="3774365"/>
                  <a:pt x="6253487" y="3856948"/>
                </a:cubicBezTo>
                <a:lnTo>
                  <a:pt x="6385416" y="4014409"/>
                </a:lnTo>
                <a:lnTo>
                  <a:pt x="6374795" y="4038554"/>
                </a:lnTo>
                <a:cubicBezTo>
                  <a:pt x="6363579" y="4073249"/>
                  <a:pt x="6356895" y="4111559"/>
                  <a:pt x="6351015" y="4150489"/>
                </a:cubicBezTo>
                <a:lnTo>
                  <a:pt x="6340821" y="4212706"/>
                </a:lnTo>
                <a:lnTo>
                  <a:pt x="12191999" y="4212706"/>
                </a:lnTo>
                <a:lnTo>
                  <a:pt x="12191999" y="0"/>
                </a:lnTo>
                <a:lnTo>
                  <a:pt x="12192000" y="0"/>
                </a:lnTo>
                <a:lnTo>
                  <a:pt x="12192000" y="6858000"/>
                </a:lnTo>
                <a:lnTo>
                  <a:pt x="12191999" y="6858000"/>
                </a:lnTo>
                <a:lnTo>
                  <a:pt x="12191999" y="4323902"/>
                </a:lnTo>
                <a:lnTo>
                  <a:pt x="9307672" y="4323902"/>
                </a:lnTo>
                <a:lnTo>
                  <a:pt x="9307672" y="6858000"/>
                </a:lnTo>
                <a:lnTo>
                  <a:pt x="0" y="6858000"/>
                </a:lnTo>
                <a:close/>
              </a:path>
            </a:pathLst>
          </a:custGeom>
          <a:solidFill>
            <a:schemeClr val="bg2">
              <a:alpha val="50000"/>
            </a:schemeClr>
          </a:solidFill>
          <a:ln w="32707" cap="flat">
            <a:noFill/>
            <a:prstDash val="solid"/>
            <a:miter/>
          </a:ln>
        </p:spPr>
        <p:txBody>
          <a:bodyPr rtlCol="0" anchor="ctr"/>
          <a:lstStyle/>
          <a:p>
            <a:pPr defTabSz="457200"/>
            <a:endParaRPr lang="en-US">
              <a:solidFill>
                <a:schemeClr val="tx1"/>
              </a:solidFill>
            </a:endParaRPr>
          </a:p>
        </p:txBody>
      </p:sp>
      <p:sp>
        <p:nvSpPr>
          <p:cNvPr id="2" name="Title 1">
            <a:extLst>
              <a:ext uri="{FF2B5EF4-FFF2-40B4-BE49-F238E27FC236}">
                <a16:creationId xmlns:a16="http://schemas.microsoft.com/office/drawing/2014/main" id="{3ABA1A71-BFFF-09D2-0662-B8F45E4C546D}"/>
              </a:ext>
            </a:extLst>
          </p:cNvPr>
          <p:cNvSpPr>
            <a:spLocks noGrp="1"/>
          </p:cNvSpPr>
          <p:nvPr>
            <p:ph type="title"/>
          </p:nvPr>
        </p:nvSpPr>
        <p:spPr>
          <a:xfrm>
            <a:off x="725774" y="340141"/>
            <a:ext cx="4347949" cy="1337798"/>
          </a:xfrm>
        </p:spPr>
        <p:txBody>
          <a:bodyPr anchor="b">
            <a:normAutofit/>
          </a:bodyPr>
          <a:lstStyle/>
          <a:p>
            <a:r>
              <a:rPr lang="en-US">
                <a:cs typeface="Calibri Light"/>
              </a:rPr>
              <a:t>Variable Inspection</a:t>
            </a:r>
          </a:p>
        </p:txBody>
      </p:sp>
      <p:sp>
        <p:nvSpPr>
          <p:cNvPr id="3" name="Content Placeholder 2">
            <a:extLst>
              <a:ext uri="{FF2B5EF4-FFF2-40B4-BE49-F238E27FC236}">
                <a16:creationId xmlns:a16="http://schemas.microsoft.com/office/drawing/2014/main" id="{A492E9ED-2DA6-2E32-A662-58582AB705BF}"/>
              </a:ext>
            </a:extLst>
          </p:cNvPr>
          <p:cNvSpPr>
            <a:spLocks noGrp="1"/>
          </p:cNvSpPr>
          <p:nvPr>
            <p:ph idx="1"/>
          </p:nvPr>
        </p:nvSpPr>
        <p:spPr>
          <a:xfrm>
            <a:off x="725774" y="1682441"/>
            <a:ext cx="4347948" cy="3495178"/>
          </a:xfrm>
        </p:spPr>
        <p:txBody>
          <a:bodyPr vert="horz" lIns="91440" tIns="45720" rIns="91440" bIns="45720" rtlCol="0" anchor="t">
            <a:normAutofit/>
          </a:bodyPr>
          <a:lstStyle/>
          <a:p>
            <a:r>
              <a:rPr lang="en-US" sz="2000">
                <a:ea typeface="+mn-lt"/>
                <a:cs typeface="+mn-lt"/>
              </a:rPr>
              <a:t>From the correlation matrix we can see that the Price of the House is highly correlated with the average area income, average area house age, area population, and average area number of rooms. Therefore, they must be significant predictors for our linear regression model. </a:t>
            </a:r>
            <a:endParaRPr lang="en-US" sz="2000"/>
          </a:p>
        </p:txBody>
      </p:sp>
      <p:pic>
        <p:nvPicPr>
          <p:cNvPr id="6" name="Picture 6" descr="Free Images : villa, mansion, home, swimming pool, cottage, property, family, courtyard, resort ...">
            <a:extLst>
              <a:ext uri="{FF2B5EF4-FFF2-40B4-BE49-F238E27FC236}">
                <a16:creationId xmlns:a16="http://schemas.microsoft.com/office/drawing/2014/main" id="{2DA6D4D2-261D-4DD3-BFCB-0B706DEDB655}"/>
              </a:ext>
            </a:extLst>
          </p:cNvPr>
          <p:cNvPicPr>
            <a:picLocks noChangeAspect="1"/>
          </p:cNvPicPr>
          <p:nvPr/>
        </p:nvPicPr>
        <p:blipFill>
          <a:blip r:embed="rId2"/>
          <a:stretch>
            <a:fillRect/>
          </a:stretch>
        </p:blipFill>
        <p:spPr>
          <a:xfrm>
            <a:off x="1056063" y="4096312"/>
            <a:ext cx="3348305" cy="2145415"/>
          </a:xfrm>
          <a:prstGeom prst="rect">
            <a:avLst/>
          </a:prstGeom>
        </p:spPr>
      </p:pic>
      <p:pic>
        <p:nvPicPr>
          <p:cNvPr id="5" name="Picture 5" descr="A picture containing diagram&#10;&#10;Description automatically generated">
            <a:extLst>
              <a:ext uri="{FF2B5EF4-FFF2-40B4-BE49-F238E27FC236}">
                <a16:creationId xmlns:a16="http://schemas.microsoft.com/office/drawing/2014/main" id="{47F73D46-CB23-3B19-44BE-CED7ABFB9508}"/>
              </a:ext>
            </a:extLst>
          </p:cNvPr>
          <p:cNvPicPr>
            <a:picLocks noChangeAspect="1"/>
          </p:cNvPicPr>
          <p:nvPr/>
        </p:nvPicPr>
        <p:blipFill>
          <a:blip r:embed="rId3"/>
          <a:stretch>
            <a:fillRect/>
          </a:stretch>
        </p:blipFill>
        <p:spPr>
          <a:xfrm>
            <a:off x="5472977" y="285782"/>
            <a:ext cx="4949404" cy="3051178"/>
          </a:xfrm>
          <a:prstGeom prst="rect">
            <a:avLst/>
          </a:prstGeom>
        </p:spPr>
      </p:pic>
      <p:pic>
        <p:nvPicPr>
          <p:cNvPr id="4" name="Picture 4" descr="Chart&#10;&#10;Description automatically generated">
            <a:extLst>
              <a:ext uri="{FF2B5EF4-FFF2-40B4-BE49-F238E27FC236}">
                <a16:creationId xmlns:a16="http://schemas.microsoft.com/office/drawing/2014/main" id="{7A3CCDC3-FA9F-CE44-AABC-DCBDBD853E75}"/>
              </a:ext>
            </a:extLst>
          </p:cNvPr>
          <p:cNvPicPr>
            <a:picLocks noChangeAspect="1"/>
          </p:cNvPicPr>
          <p:nvPr/>
        </p:nvPicPr>
        <p:blipFill>
          <a:blip r:embed="rId4"/>
          <a:stretch>
            <a:fillRect/>
          </a:stretch>
        </p:blipFill>
        <p:spPr>
          <a:xfrm>
            <a:off x="6045401" y="3429309"/>
            <a:ext cx="4121070" cy="3149614"/>
          </a:xfrm>
          <a:prstGeom prst="rect">
            <a:avLst/>
          </a:prstGeom>
        </p:spPr>
      </p:pic>
    </p:spTree>
    <p:extLst>
      <p:ext uri="{BB962C8B-B14F-4D97-AF65-F5344CB8AC3E}">
        <p14:creationId xmlns:p14="http://schemas.microsoft.com/office/powerpoint/2010/main" val="2446884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EFD753D-6A49-46DD-9E82-AA6E2C62B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138A5824-1F4A-4EE7-BC13-5BB48FC080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0044" y="321732"/>
            <a:ext cx="4568741" cy="6192603"/>
          </a:xfrm>
          <a:prstGeom prst="rect">
            <a:avLst/>
          </a:prstGeom>
          <a:solidFill>
            <a:srgbClr val="333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E5D939D-323C-D175-12DC-12FB70EE7FAB}"/>
              </a:ext>
            </a:extLst>
          </p:cNvPr>
          <p:cNvSpPr>
            <a:spLocks noGrp="1"/>
          </p:cNvSpPr>
          <p:nvPr>
            <p:ph type="title"/>
          </p:nvPr>
        </p:nvSpPr>
        <p:spPr>
          <a:xfrm>
            <a:off x="798257" y="637523"/>
            <a:ext cx="3608896" cy="1690993"/>
          </a:xfrm>
        </p:spPr>
        <p:txBody>
          <a:bodyPr anchor="b">
            <a:normAutofit/>
          </a:bodyPr>
          <a:lstStyle/>
          <a:p>
            <a:r>
              <a:rPr lang="en-US" sz="3600">
                <a:solidFill>
                  <a:srgbClr val="FFFFFF"/>
                </a:solidFill>
                <a:cs typeface="Calibri Light"/>
              </a:rPr>
              <a:t>Check for L.I.N.E</a:t>
            </a:r>
          </a:p>
        </p:txBody>
      </p:sp>
      <p:pic>
        <p:nvPicPr>
          <p:cNvPr id="4" name="Picture 4" descr="Chart, histogram&#10;&#10;Description automatically generated">
            <a:extLst>
              <a:ext uri="{FF2B5EF4-FFF2-40B4-BE49-F238E27FC236}">
                <a16:creationId xmlns:a16="http://schemas.microsoft.com/office/drawing/2014/main" id="{172FECCA-7716-FFFB-81B1-FC91349680BC}"/>
              </a:ext>
            </a:extLst>
          </p:cNvPr>
          <p:cNvPicPr>
            <a:picLocks noChangeAspect="1"/>
          </p:cNvPicPr>
          <p:nvPr/>
        </p:nvPicPr>
        <p:blipFill rotWithShape="1">
          <a:blip r:embed="rId2"/>
          <a:srcRect l="21558" r="14414" b="-4"/>
          <a:stretch/>
        </p:blipFill>
        <p:spPr>
          <a:xfrm>
            <a:off x="4968250" y="325905"/>
            <a:ext cx="2249424" cy="2002611"/>
          </a:xfrm>
          <a:prstGeom prst="rect">
            <a:avLst/>
          </a:prstGeom>
        </p:spPr>
      </p:pic>
      <p:sp>
        <p:nvSpPr>
          <p:cNvPr id="12" name="Content Placeholder 11">
            <a:extLst>
              <a:ext uri="{FF2B5EF4-FFF2-40B4-BE49-F238E27FC236}">
                <a16:creationId xmlns:a16="http://schemas.microsoft.com/office/drawing/2014/main" id="{96A492F3-FEB9-5026-2F2F-D419D45E03CF}"/>
              </a:ext>
            </a:extLst>
          </p:cNvPr>
          <p:cNvSpPr>
            <a:spLocks noGrp="1"/>
          </p:cNvSpPr>
          <p:nvPr>
            <p:ph idx="1"/>
          </p:nvPr>
        </p:nvSpPr>
        <p:spPr>
          <a:xfrm>
            <a:off x="798256" y="2474260"/>
            <a:ext cx="3607930" cy="3677158"/>
          </a:xfrm>
        </p:spPr>
        <p:txBody>
          <a:bodyPr anchor="t">
            <a:normAutofit/>
          </a:bodyPr>
          <a:lstStyle/>
          <a:p>
            <a:pPr marL="0" indent="0">
              <a:buNone/>
            </a:pPr>
            <a:r>
              <a:rPr lang="en-US" sz="2000">
                <a:solidFill>
                  <a:srgbClr val="FFFFFF"/>
                </a:solidFill>
                <a:cs typeface="Calibri" panose="020F0502020204030204"/>
              </a:rPr>
              <a:t>L: Linearity</a:t>
            </a:r>
          </a:p>
          <a:p>
            <a:pPr marL="0" indent="0">
              <a:buNone/>
            </a:pPr>
            <a:r>
              <a:rPr lang="en-US" sz="2000">
                <a:solidFill>
                  <a:srgbClr val="FFFFFF"/>
                </a:solidFill>
                <a:cs typeface="Calibri" panose="020F0502020204030204"/>
              </a:rPr>
              <a:t>I: Independence</a:t>
            </a:r>
          </a:p>
          <a:p>
            <a:pPr marL="0" indent="0">
              <a:buNone/>
            </a:pPr>
            <a:r>
              <a:rPr lang="en-US" sz="2000">
                <a:solidFill>
                  <a:srgbClr val="FFFFFF"/>
                </a:solidFill>
                <a:cs typeface="Calibri" panose="020F0502020204030204"/>
              </a:rPr>
              <a:t>N: Normality </a:t>
            </a:r>
          </a:p>
          <a:p>
            <a:pPr marL="0" indent="0">
              <a:buNone/>
            </a:pPr>
            <a:r>
              <a:rPr lang="en-US" sz="2000">
                <a:solidFill>
                  <a:srgbClr val="FFFFFF"/>
                </a:solidFill>
                <a:cs typeface="Calibri" panose="020F0502020204030204"/>
              </a:rPr>
              <a:t>E: Equal Variance</a:t>
            </a:r>
          </a:p>
        </p:txBody>
      </p:sp>
      <p:pic>
        <p:nvPicPr>
          <p:cNvPr id="8" name="Picture 8" descr="Chart, histogram&#10;&#10;Description automatically generated">
            <a:extLst>
              <a:ext uri="{FF2B5EF4-FFF2-40B4-BE49-F238E27FC236}">
                <a16:creationId xmlns:a16="http://schemas.microsoft.com/office/drawing/2014/main" id="{267C68FC-2552-F017-FE7B-1BC35812BFAC}"/>
              </a:ext>
            </a:extLst>
          </p:cNvPr>
          <p:cNvPicPr>
            <a:picLocks noChangeAspect="1"/>
          </p:cNvPicPr>
          <p:nvPr/>
        </p:nvPicPr>
        <p:blipFill rotWithShape="1">
          <a:blip r:embed="rId3"/>
          <a:srcRect l="16842" r="19131" b="-4"/>
          <a:stretch/>
        </p:blipFill>
        <p:spPr>
          <a:xfrm>
            <a:off x="4968251" y="2419956"/>
            <a:ext cx="2249424" cy="2002611"/>
          </a:xfrm>
          <a:prstGeom prst="rect">
            <a:avLst/>
          </a:prstGeom>
        </p:spPr>
      </p:pic>
      <p:pic>
        <p:nvPicPr>
          <p:cNvPr id="5" name="Picture 5" descr="Chart, histogram&#10;&#10;Description automatically generated">
            <a:extLst>
              <a:ext uri="{FF2B5EF4-FFF2-40B4-BE49-F238E27FC236}">
                <a16:creationId xmlns:a16="http://schemas.microsoft.com/office/drawing/2014/main" id="{ACA7ABB4-1201-57CC-0B74-EA485AA62ECE}"/>
              </a:ext>
            </a:extLst>
          </p:cNvPr>
          <p:cNvPicPr>
            <a:picLocks noChangeAspect="1"/>
          </p:cNvPicPr>
          <p:nvPr/>
        </p:nvPicPr>
        <p:blipFill rotWithShape="1">
          <a:blip r:embed="rId4"/>
          <a:srcRect l="6679" r="8332" b="-3"/>
          <a:stretch/>
        </p:blipFill>
        <p:spPr>
          <a:xfrm>
            <a:off x="7295203" y="325904"/>
            <a:ext cx="4570677" cy="3065565"/>
          </a:xfrm>
          <a:prstGeom prst="rect">
            <a:avLst/>
          </a:prstGeom>
        </p:spPr>
      </p:pic>
      <p:pic>
        <p:nvPicPr>
          <p:cNvPr id="6" name="Picture 6" descr="Chart, histogram&#10;&#10;Description automatically generated">
            <a:extLst>
              <a:ext uri="{FF2B5EF4-FFF2-40B4-BE49-F238E27FC236}">
                <a16:creationId xmlns:a16="http://schemas.microsoft.com/office/drawing/2014/main" id="{11463739-CD89-0749-FE02-96BEA2C035DD}"/>
              </a:ext>
            </a:extLst>
          </p:cNvPr>
          <p:cNvPicPr>
            <a:picLocks noChangeAspect="1"/>
          </p:cNvPicPr>
          <p:nvPr/>
        </p:nvPicPr>
        <p:blipFill rotWithShape="1">
          <a:blip r:embed="rId5"/>
          <a:srcRect l="21345" r="14627" b="-1"/>
          <a:stretch/>
        </p:blipFill>
        <p:spPr>
          <a:xfrm>
            <a:off x="4976656" y="4511800"/>
            <a:ext cx="2249424" cy="2002536"/>
          </a:xfrm>
          <a:prstGeom prst="rect">
            <a:avLst/>
          </a:prstGeom>
        </p:spPr>
      </p:pic>
      <p:pic>
        <p:nvPicPr>
          <p:cNvPr id="7" name="Picture 7" descr="Chart, diagram, histogram&#10;&#10;Description automatically generated">
            <a:extLst>
              <a:ext uri="{FF2B5EF4-FFF2-40B4-BE49-F238E27FC236}">
                <a16:creationId xmlns:a16="http://schemas.microsoft.com/office/drawing/2014/main" id="{5867113F-B31C-6294-BE2C-16106B206401}"/>
              </a:ext>
            </a:extLst>
          </p:cNvPr>
          <p:cNvPicPr>
            <a:picLocks noChangeAspect="1"/>
          </p:cNvPicPr>
          <p:nvPr/>
        </p:nvPicPr>
        <p:blipFill rotWithShape="1">
          <a:blip r:embed="rId6"/>
          <a:srcRect l="4382" r="10293" b="-4"/>
          <a:stretch/>
        </p:blipFill>
        <p:spPr>
          <a:xfrm>
            <a:off x="7295203" y="3474720"/>
            <a:ext cx="4570677" cy="3053487"/>
          </a:xfrm>
          <a:prstGeom prst="rect">
            <a:avLst/>
          </a:prstGeom>
        </p:spPr>
      </p:pic>
    </p:spTree>
    <p:extLst>
      <p:ext uri="{BB962C8B-B14F-4D97-AF65-F5344CB8AC3E}">
        <p14:creationId xmlns:p14="http://schemas.microsoft.com/office/powerpoint/2010/main" val="306618910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9" name="Rectangle 28">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841248" y="510047"/>
            <a:ext cx="3300984" cy="1645920"/>
          </a:xfrm>
        </p:spPr>
        <p:txBody>
          <a:bodyPr>
            <a:normAutofit/>
          </a:bodyPr>
          <a:lstStyle/>
          <a:p>
            <a:r>
              <a:rPr lang="en-US" sz="2800">
                <a:cs typeface="Calibri Light"/>
              </a:rPr>
              <a:t>Analysis and Results – Q1** All Predictors</a:t>
            </a:r>
            <a:endParaRPr lang="en-US" sz="2800"/>
          </a:p>
        </p:txBody>
      </p:sp>
      <p:sp>
        <p:nvSpPr>
          <p:cNvPr id="31" name="Rectangle 30">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3" name="Rectangle 32">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8" descr="Table&#10;&#10;Description automatically generated">
            <a:extLst>
              <a:ext uri="{FF2B5EF4-FFF2-40B4-BE49-F238E27FC236}">
                <a16:creationId xmlns:a16="http://schemas.microsoft.com/office/drawing/2014/main" id="{F03AE6EE-A755-6EC2-D638-8521D1E88F9B}"/>
              </a:ext>
            </a:extLst>
          </p:cNvPr>
          <p:cNvPicPr>
            <a:picLocks noGrp="1" noChangeAspect="1"/>
          </p:cNvPicPr>
          <p:nvPr>
            <p:ph idx="1"/>
          </p:nvPr>
        </p:nvPicPr>
        <p:blipFill>
          <a:blip r:embed="rId2"/>
          <a:stretch>
            <a:fillRect/>
          </a:stretch>
        </p:blipFill>
        <p:spPr>
          <a:xfrm>
            <a:off x="557784" y="3256692"/>
            <a:ext cx="3584448" cy="2338852"/>
          </a:xfrm>
          <a:prstGeom prst="rect">
            <a:avLst/>
          </a:prstGeom>
        </p:spPr>
      </p:pic>
      <p:pic>
        <p:nvPicPr>
          <p:cNvPr id="11" name="Picture 11" descr="Chart, line chart&#10;&#10;Description automatically generated">
            <a:extLst>
              <a:ext uri="{FF2B5EF4-FFF2-40B4-BE49-F238E27FC236}">
                <a16:creationId xmlns:a16="http://schemas.microsoft.com/office/drawing/2014/main" id="{161937A7-2DD6-0FC1-D703-1833C5890A33}"/>
              </a:ext>
            </a:extLst>
          </p:cNvPr>
          <p:cNvPicPr>
            <a:picLocks noChangeAspect="1"/>
          </p:cNvPicPr>
          <p:nvPr/>
        </p:nvPicPr>
        <p:blipFill>
          <a:blip r:embed="rId3"/>
          <a:stretch>
            <a:fillRect/>
          </a:stretch>
        </p:blipFill>
        <p:spPr>
          <a:xfrm>
            <a:off x="4347599" y="3435914"/>
            <a:ext cx="3584448" cy="1980407"/>
          </a:xfrm>
          <a:prstGeom prst="rect">
            <a:avLst/>
          </a:prstGeom>
        </p:spPr>
      </p:pic>
      <p:pic>
        <p:nvPicPr>
          <p:cNvPr id="9" name="Picture 9" descr="Chart, scatter chart&#10;&#10;Description automatically generated">
            <a:extLst>
              <a:ext uri="{FF2B5EF4-FFF2-40B4-BE49-F238E27FC236}">
                <a16:creationId xmlns:a16="http://schemas.microsoft.com/office/drawing/2014/main" id="{C20BAC8F-5735-A2E8-08D5-2C81A644C121}"/>
              </a:ext>
            </a:extLst>
          </p:cNvPr>
          <p:cNvPicPr>
            <a:picLocks noChangeAspect="1"/>
          </p:cNvPicPr>
          <p:nvPr/>
        </p:nvPicPr>
        <p:blipFill>
          <a:blip r:embed="rId4"/>
          <a:stretch>
            <a:fillRect/>
          </a:stretch>
        </p:blipFill>
        <p:spPr>
          <a:xfrm>
            <a:off x="8137415" y="3435914"/>
            <a:ext cx="3584448" cy="1980407"/>
          </a:xfrm>
          <a:prstGeom prst="rect">
            <a:avLst/>
          </a:prstGeom>
        </p:spPr>
      </p:pic>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a:cs typeface="Calibri"/>
              </a:rPr>
              <a:t>Residuals QQ-Plot</a:t>
            </a:r>
          </a:p>
        </p:txBody>
      </p:sp>
      <p:graphicFrame>
        <p:nvGraphicFramePr>
          <p:cNvPr id="15" name="Content Placeholder 2">
            <a:extLst>
              <a:ext uri="{FF2B5EF4-FFF2-40B4-BE49-F238E27FC236}">
                <a16:creationId xmlns:a16="http://schemas.microsoft.com/office/drawing/2014/main" id="{52B514F9-7712-B24E-FCF1-6884365F7332}"/>
              </a:ext>
            </a:extLst>
          </p:cNvPr>
          <p:cNvGraphicFramePr>
            <a:graphicFrameLocks/>
          </p:cNvGraphicFramePr>
          <p:nvPr>
            <p:extLst>
              <p:ext uri="{D42A27DB-BD31-4B8C-83A1-F6EECF244321}">
                <p14:modId xmlns:p14="http://schemas.microsoft.com/office/powerpoint/2010/main" val="981023178"/>
              </p:ext>
            </p:extLst>
          </p:nvPr>
        </p:nvGraphicFramePr>
        <p:xfrm>
          <a:off x="4581144" y="510047"/>
          <a:ext cx="6858000" cy="164592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A22D31A7-F745-949B-2933-D2E95B4F2B89}"/>
                  </a:ext>
                </a:extLst>
              </p:cNvPr>
              <p:cNvSpPr txBox="1"/>
              <p:nvPr/>
            </p:nvSpPr>
            <p:spPr>
              <a:xfrm>
                <a:off x="2491367" y="2508736"/>
                <a:ext cx="7296913" cy="45313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0</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β</m:t>
                          </m:r>
                        </m:e>
                        <m:sub>
                          <m:r>
                            <a:rPr lang="en-US" sz="2400" i="1">
                              <a:latin typeface="Cambria Math" panose="02040503050406030204" pitchFamily="18" charset="0"/>
                            </a:rPr>
                            <m:t>𝑖</m:t>
                          </m:r>
                        </m:sub>
                      </m:sSub>
                      <m:r>
                        <a:rPr lang="en-US" sz="2400" i="1">
                          <a:latin typeface="Cambria Math" panose="02040503050406030204" pitchFamily="18" charset="0"/>
                        </a:rPr>
                        <m:t>=0 </m:t>
                      </m:r>
                      <m:r>
                        <a:rPr lang="en-US" sz="2400" i="1">
                          <a:latin typeface="Cambria Math" panose="02040503050406030204" pitchFamily="18" charset="0"/>
                        </a:rPr>
                        <m:t>𝑣𝑠</m:t>
                      </m:r>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𝐻</m:t>
                          </m:r>
                        </m:e>
                        <m:sub>
                          <m:r>
                            <a:rPr lang="en-US" sz="2400" i="1">
                              <a:latin typeface="Cambria Math" panose="02040503050406030204" pitchFamily="18" charset="0"/>
                            </a:rPr>
                            <m:t>𝑎</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m:rPr>
                              <m:sty m:val="p"/>
                            </m:rPr>
                            <a:rPr lang="en-US" sz="2400">
                              <a:latin typeface="Cambria Math" panose="02040503050406030204" pitchFamily="18" charset="0"/>
                            </a:rPr>
                            <m:t>β</m:t>
                          </m:r>
                        </m:e>
                        <m:sub>
                          <m:r>
                            <a:rPr lang="en-US" sz="2400" i="1">
                              <a:latin typeface="Cambria Math" panose="02040503050406030204" pitchFamily="18" charset="0"/>
                            </a:rPr>
                            <m:t>𝑖</m:t>
                          </m:r>
                        </m:sub>
                      </m:sSub>
                      <m:r>
                        <a:rPr lang="en-US" sz="2400">
                          <a:latin typeface="Cambria Math" panose="02040503050406030204" pitchFamily="18" charset="0"/>
                        </a:rPr>
                        <m:t>≠ 0</m:t>
                      </m:r>
                      <m:r>
                        <a:rPr lang="en-US" sz="2400" b="0" i="0" smtClean="0">
                          <a:latin typeface="Cambria Math" panose="02040503050406030204" pitchFamily="18" charset="0"/>
                        </a:rPr>
                        <m:t> </m:t>
                      </m:r>
                      <m:r>
                        <m:rPr>
                          <m:sty m:val="p"/>
                        </m:rPr>
                        <a:rPr lang="en-US" sz="2400" b="0" i="0" smtClean="0">
                          <a:latin typeface="Cambria Math" panose="02040503050406030204" pitchFamily="18" charset="0"/>
                        </a:rPr>
                        <m:t>where</m:t>
                      </m:r>
                      <m:r>
                        <a:rPr lang="en-US" sz="2400" b="0" i="0" smtClean="0">
                          <a:latin typeface="Cambria Math" panose="02040503050406030204" pitchFamily="18" charset="0"/>
                        </a:rPr>
                        <m:t> </m:t>
                      </m:r>
                      <m:r>
                        <a:rPr lang="en-US" i="1">
                          <a:latin typeface="Cambria Math" panose="02040503050406030204" pitchFamily="18" charset="0"/>
                        </a:rPr>
                        <m:t>𝑖</m:t>
                      </m:r>
                      <m:r>
                        <a:rPr lang="en-US" b="0" i="1" smtClean="0">
                          <a:latin typeface="Cambria Math" panose="02040503050406030204" pitchFamily="18" charset="0"/>
                        </a:rPr>
                        <m:t> </m:t>
                      </m:r>
                      <m:r>
                        <m:rPr>
                          <m:sty m:val="p"/>
                        </m:rPr>
                        <a:rPr lang="en-US" b="0" i="0" smtClean="0">
                          <a:latin typeface="Cambria Math" panose="02040503050406030204" pitchFamily="18" charset="0"/>
                        </a:rPr>
                        <m:t>is</m:t>
                      </m:r>
                      <m:r>
                        <a:rPr lang="en-US" b="0" i="0" smtClean="0">
                          <a:latin typeface="Cambria Math" panose="02040503050406030204" pitchFamily="18" charset="0"/>
                        </a:rPr>
                        <m:t> </m:t>
                      </m:r>
                      <m:r>
                        <m:rPr>
                          <m:sty m:val="p"/>
                        </m:rPr>
                        <a:rPr lang="en-US" b="0" i="1" smtClean="0">
                          <a:latin typeface="Cambria Math" panose="02040503050406030204" pitchFamily="18" charset="0"/>
                        </a:rPr>
                        <m:t>all</m:t>
                      </m:r>
                      <m:r>
                        <a:rPr lang="en-US" b="0" i="0" smtClean="0">
                          <a:latin typeface="Cambria Math" panose="02040503050406030204" pitchFamily="18" charset="0"/>
                        </a:rPr>
                        <m:t> </m:t>
                      </m:r>
                      <m:r>
                        <m:rPr>
                          <m:sty m:val="p"/>
                        </m:rPr>
                        <a:rPr lang="en-US" b="0" i="0" smtClean="0">
                          <a:latin typeface="Cambria Math" panose="02040503050406030204" pitchFamily="18" charset="0"/>
                        </a:rPr>
                        <m:t>predictors</m:t>
                      </m:r>
                    </m:oMath>
                  </m:oMathPara>
                </a14:m>
                <a:endParaRPr lang="en-US"/>
              </a:p>
            </p:txBody>
          </p:sp>
        </mc:Choice>
        <mc:Fallback>
          <p:sp>
            <p:nvSpPr>
              <p:cNvPr id="13" name="TextBox 12">
                <a:extLst>
                  <a:ext uri="{FF2B5EF4-FFF2-40B4-BE49-F238E27FC236}">
                    <a16:creationId xmlns:a16="http://schemas.microsoft.com/office/drawing/2014/main" id="{A22D31A7-F745-949B-2933-D2E95B4F2B89}"/>
                  </a:ext>
                </a:extLst>
              </p:cNvPr>
              <p:cNvSpPr txBox="1">
                <a:spLocks noRot="1" noChangeAspect="1" noMove="1" noResize="1" noEditPoints="1" noAdjustHandles="1" noChangeArrowheads="1" noChangeShapeType="1" noTextEdit="1"/>
              </p:cNvSpPr>
              <p:nvPr/>
            </p:nvSpPr>
            <p:spPr>
              <a:xfrm>
                <a:off x="2491367" y="2508736"/>
                <a:ext cx="7296913" cy="453137"/>
              </a:xfrm>
              <a:prstGeom prst="rect">
                <a:avLst/>
              </a:prstGeom>
              <a:blipFill>
                <a:blip r:embed="rId10"/>
                <a:stretch>
                  <a:fillRect b="-21622"/>
                </a:stretch>
              </a:blipFill>
            </p:spPr>
            <p:txBody>
              <a:bodyPr/>
              <a:lstStyle/>
              <a:p>
                <a:r>
                  <a:rPr lang="en-US">
                    <a:noFill/>
                  </a:rPr>
                  <a:t> </a:t>
                </a:r>
              </a:p>
            </p:txBody>
          </p:sp>
        </mc:Fallback>
      </mc:AlternateContent>
      <p:sp>
        <p:nvSpPr>
          <p:cNvPr id="51" name="TextBox 50">
            <a:extLst>
              <a:ext uri="{FF2B5EF4-FFF2-40B4-BE49-F238E27FC236}">
                <a16:creationId xmlns:a16="http://schemas.microsoft.com/office/drawing/2014/main" id="{DCFE9DBA-4D0E-B274-D0B7-FC28ACADD6D8}"/>
              </a:ext>
            </a:extLst>
          </p:cNvPr>
          <p:cNvSpPr txBox="1"/>
          <p:nvPr/>
        </p:nvSpPr>
        <p:spPr>
          <a:xfrm>
            <a:off x="8961120" y="3009900"/>
            <a:ext cx="2667000"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All Predictors Used</a:t>
            </a:r>
          </a:p>
          <a:p>
            <a:endParaRPr lang="en-US">
              <a:cs typeface="Calibri"/>
            </a:endParaRPr>
          </a:p>
        </p:txBody>
      </p:sp>
    </p:spTree>
    <p:extLst>
      <p:ext uri="{BB962C8B-B14F-4D97-AF65-F5344CB8AC3E}">
        <p14:creationId xmlns:p14="http://schemas.microsoft.com/office/powerpoint/2010/main" val="616086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E52985A-981B-8C5B-877B-EEFA36FE9925}"/>
              </a:ext>
            </a:extLst>
          </p:cNvPr>
          <p:cNvSpPr>
            <a:spLocks noGrp="1"/>
          </p:cNvSpPr>
          <p:nvPr>
            <p:ph type="title"/>
          </p:nvPr>
        </p:nvSpPr>
        <p:spPr>
          <a:xfrm>
            <a:off x="1008184" y="174032"/>
            <a:ext cx="10175631" cy="1111843"/>
          </a:xfrm>
        </p:spPr>
        <p:txBody>
          <a:bodyPr anchor="ctr">
            <a:normAutofit/>
          </a:bodyPr>
          <a:lstStyle/>
          <a:p>
            <a:pPr algn="ctr"/>
            <a:r>
              <a:rPr lang="en-US" sz="4000">
                <a:cs typeface="Calibri Light"/>
              </a:rPr>
              <a:t>Analysis and Results - Q1</a:t>
            </a:r>
            <a:endParaRPr lang="en-US" sz="4000"/>
          </a:p>
        </p:txBody>
      </p:sp>
      <p:sp>
        <p:nvSpPr>
          <p:cNvPr id="7" name="Content Placeholder 6">
            <a:extLst>
              <a:ext uri="{FF2B5EF4-FFF2-40B4-BE49-F238E27FC236}">
                <a16:creationId xmlns:a16="http://schemas.microsoft.com/office/drawing/2014/main" id="{7CBA87D9-350F-F16C-C26A-3112FA481D69}"/>
              </a:ext>
            </a:extLst>
          </p:cNvPr>
          <p:cNvSpPr>
            <a:spLocks noGrp="1"/>
          </p:cNvSpPr>
          <p:nvPr>
            <p:ph idx="1"/>
          </p:nvPr>
        </p:nvSpPr>
        <p:spPr>
          <a:xfrm>
            <a:off x="4001218" y="2544492"/>
            <a:ext cx="7395713" cy="3388056"/>
          </a:xfrm>
        </p:spPr>
        <p:txBody>
          <a:bodyPr vert="horz" lIns="91440" tIns="45720" rIns="91440" bIns="45720" rtlCol="0" anchor="t">
            <a:normAutofit/>
          </a:bodyPr>
          <a:lstStyle/>
          <a:p>
            <a:pPr marL="0" indent="0">
              <a:buNone/>
            </a:pPr>
            <a:r>
              <a:rPr lang="en-US">
                <a:ea typeface="+mn-lt"/>
                <a:cs typeface="+mn-lt"/>
              </a:rPr>
              <a:t>Conducting a Shapiro-Test, our null hypothesis is that the vector is Normally Distributed versus our alternative hypothesis where our 1d-array is not normally distributed. Using a significance level of α = 0.05, we can see our p-value is 0.341. Thus, we have p-value &gt; α, therefore we fail to reject our null and conclude that the errors are normally distributed. </a:t>
            </a:r>
            <a:endParaRPr lang="en-US">
              <a:cs typeface="Calibri"/>
            </a:endParaRPr>
          </a:p>
        </p:txBody>
      </p:sp>
      <p:sp>
        <p:nvSpPr>
          <p:cNvPr id="4" name="TextBox 3">
            <a:extLst>
              <a:ext uri="{FF2B5EF4-FFF2-40B4-BE49-F238E27FC236}">
                <a16:creationId xmlns:a16="http://schemas.microsoft.com/office/drawing/2014/main" id="{E1956A67-BFCA-2B50-8AB7-2601A06E3A62}"/>
              </a:ext>
            </a:extLst>
          </p:cNvPr>
          <p:cNvSpPr txBox="1"/>
          <p:nvPr/>
        </p:nvSpPr>
        <p:spPr>
          <a:xfrm>
            <a:off x="4724400" y="3200400"/>
            <a:ext cx="2743200"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1100">
              <a:cs typeface="Calibri"/>
            </a:endParaRPr>
          </a:p>
        </p:txBody>
      </p:sp>
      <p:graphicFrame>
        <p:nvGraphicFramePr>
          <p:cNvPr id="45" name="Content Placeholder 2">
            <a:extLst>
              <a:ext uri="{FF2B5EF4-FFF2-40B4-BE49-F238E27FC236}">
                <a16:creationId xmlns:a16="http://schemas.microsoft.com/office/drawing/2014/main" id="{2CDD463C-794C-8875-8506-F58C629915BB}"/>
              </a:ext>
            </a:extLst>
          </p:cNvPr>
          <p:cNvGraphicFramePr>
            <a:graphicFrameLocks/>
          </p:cNvGraphicFramePr>
          <p:nvPr>
            <p:extLst>
              <p:ext uri="{D42A27DB-BD31-4B8C-83A1-F6EECF244321}">
                <p14:modId xmlns:p14="http://schemas.microsoft.com/office/powerpoint/2010/main" val="3319175125"/>
              </p:ext>
            </p:extLst>
          </p:nvPr>
        </p:nvGraphicFramePr>
        <p:xfrm>
          <a:off x="1008184" y="1459907"/>
          <a:ext cx="10175630" cy="767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Picture 12">
            <a:extLst>
              <a:ext uri="{FF2B5EF4-FFF2-40B4-BE49-F238E27FC236}">
                <a16:creationId xmlns:a16="http://schemas.microsoft.com/office/drawing/2014/main" id="{8B6A5540-E97F-B39F-8C23-55993355A27B}"/>
              </a:ext>
            </a:extLst>
          </p:cNvPr>
          <p:cNvPicPr>
            <a:picLocks noChangeAspect="1"/>
          </p:cNvPicPr>
          <p:nvPr/>
        </p:nvPicPr>
        <p:blipFill rotWithShape="1">
          <a:blip r:embed="rId7"/>
          <a:srcRect r="19844" b="-1493"/>
          <a:stretch/>
        </p:blipFill>
        <p:spPr>
          <a:xfrm>
            <a:off x="540588" y="3568525"/>
            <a:ext cx="2959433" cy="986282"/>
          </a:xfrm>
          <a:prstGeom prst="rect">
            <a:avLst/>
          </a:prstGeom>
        </p:spPr>
      </p:pic>
    </p:spTree>
    <p:extLst>
      <p:ext uri="{BB962C8B-B14F-4D97-AF65-F5344CB8AC3E}">
        <p14:creationId xmlns:p14="http://schemas.microsoft.com/office/powerpoint/2010/main" val="6383746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18</Slides>
  <Notes>1</Notes>
  <HiddenSlides>0</HiddenSlide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Regression Analysis of Housing Prices</vt:lpstr>
      <vt:lpstr>Content</vt:lpstr>
      <vt:lpstr>Motivation</vt:lpstr>
      <vt:lpstr>Data Set</vt:lpstr>
      <vt:lpstr>Question Of Interest</vt:lpstr>
      <vt:lpstr>Variable Inspection</vt:lpstr>
      <vt:lpstr>Check for L.I.N.E</vt:lpstr>
      <vt:lpstr>Analysis and Results – Q1** All Predictors</vt:lpstr>
      <vt:lpstr>Analysis and Results - Q1</vt:lpstr>
      <vt:lpstr>Analysis and Results – Answer**Significant Predictors</vt:lpstr>
      <vt:lpstr>Analysis and Results – Transformation Methods Attempt</vt:lpstr>
      <vt:lpstr>Analysis and Results - Q1</vt:lpstr>
      <vt:lpstr>Significant Predictor Check Using General Linear F-Test</vt:lpstr>
      <vt:lpstr>Step-Wise Regression Using AIC &amp; BIC</vt:lpstr>
      <vt:lpstr>Analysis and Results - Q2</vt:lpstr>
      <vt:lpstr>Analysis and Results - Q3</vt:lpstr>
      <vt:lpstr>Conclusion and further research</vt:lpstr>
      <vt:lpstr>Thank You STAT 510 &amp; Dr. Liao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31</cp:revision>
  <dcterms:created xsi:type="dcterms:W3CDTF">2023-04-27T16:23:53Z</dcterms:created>
  <dcterms:modified xsi:type="dcterms:W3CDTF">2023-05-04T22:44:32Z</dcterms:modified>
</cp:coreProperties>
</file>